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258" r:id="rId4"/>
    <p:sldId id="261" r:id="rId5"/>
    <p:sldId id="271" r:id="rId6"/>
    <p:sldId id="279" r:id="rId7"/>
  </p:sldIdLst>
  <p:sldSz cx="9144000" cy="6858000" type="screen4x3"/>
  <p:notesSz cx="6797675" cy="9926638"/>
  <p:defaultTextStyle>
    <a:defPPr>
      <a:defRPr lang="ru-RU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59E"/>
    <a:srgbClr val="FFCCCC"/>
    <a:srgbClr val="000066"/>
    <a:srgbClr val="FF9999"/>
    <a:srgbClr val="FF5050"/>
    <a:srgbClr val="E6F3FE"/>
    <a:srgbClr val="CFE8FD"/>
    <a:srgbClr val="E4E4EC"/>
    <a:srgbClr val="003366"/>
    <a:srgbClr val="BADEF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501" autoAdjust="0"/>
    <p:restoredTop sz="99645" autoAdjust="0"/>
  </p:normalViewPr>
  <p:slideViewPr>
    <p:cSldViewPr>
      <p:cViewPr varScale="1">
        <p:scale>
          <a:sx n="116" d="100"/>
          <a:sy n="116" d="100"/>
        </p:scale>
        <p:origin x="1590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3306" y="90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4" tIns="45807" rIns="91614" bIns="45807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4" tIns="45807" rIns="91614" bIns="45807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4813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4" tIns="45807" rIns="91614" bIns="45807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28163"/>
            <a:ext cx="2944813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4" tIns="45807" rIns="91614" bIns="45807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31564FD-EDA2-4CF7-B7C8-B139DEF369A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907614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4" tIns="45807" rIns="91614" bIns="45807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4" tIns="45807" rIns="91614" bIns="45807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4" tIns="45807" rIns="91614" bIns="4580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4813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4" tIns="45807" rIns="91614" bIns="45807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28163"/>
            <a:ext cx="2944813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4" tIns="45807" rIns="91614" bIns="45807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F3789B97-B078-4C19-A9CB-8DDBE29C8B4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4509701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1484784"/>
            <a:ext cx="8328047" cy="5144830"/>
          </a:xfrm>
          <a:prstGeom prst="rect">
            <a:avLst/>
          </a:prstGeom>
        </p:spPr>
      </p:pic>
      <p:pic>
        <p:nvPicPr>
          <p:cNvPr id="11" name="Picture 2" descr="D:\Work\Bachti\!!!ВНУТРЕННИЕ\декабрь\презентация\gerb_obl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5619" y="121714"/>
            <a:ext cx="868070" cy="936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710007" y="1484784"/>
            <a:ext cx="717436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ru-RU" sz="6000" kern="1200" baseline="0" dirty="0">
                <a:solidFill>
                  <a:srgbClr val="3B4555"/>
                </a:solidFill>
                <a:latin typeface="Futura PT Medium" pitchFamily="34" charset="-52"/>
                <a:ea typeface="+mn-ea"/>
                <a:cs typeface="+mn-cs"/>
              </a:defRPr>
            </a:lvl1pPr>
          </a:lstStyle>
          <a:p>
            <a:pPr lvl="0" defTabSz="396000"/>
            <a:r>
              <a:rPr lang="ru-RU" dirty="0" smtClean="0"/>
              <a:t>Название проекта</a:t>
            </a:r>
            <a:endParaRPr lang="ru-RU" dirty="0"/>
          </a:p>
        </p:txBody>
      </p:sp>
      <p:sp>
        <p:nvSpPr>
          <p:cNvPr id="16" name="Текст 2"/>
          <p:cNvSpPr>
            <a:spLocks noGrp="1"/>
          </p:cNvSpPr>
          <p:nvPr>
            <p:ph idx="1" hasCustomPrompt="1"/>
          </p:nvPr>
        </p:nvSpPr>
        <p:spPr>
          <a:xfrm>
            <a:off x="891105" y="3594393"/>
            <a:ext cx="360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ru-RU" sz="2400" dirty="0" smtClean="0">
                <a:solidFill>
                  <a:srgbClr val="3B4555"/>
                </a:solidFill>
                <a:latin typeface="Futura PT Book" pitchFamily="34" charset="-52"/>
              </a:defRPr>
            </a:lvl1pPr>
            <a:lvl2pPr>
              <a:defRPr lang="ru-RU" dirty="0" smtClean="0">
                <a:latin typeface="Arial" charset="0"/>
              </a:defRPr>
            </a:lvl2pPr>
            <a:lvl3pPr>
              <a:defRPr lang="ru-RU" dirty="0" smtClean="0">
                <a:latin typeface="Arial" charset="0"/>
              </a:defRPr>
            </a:lvl3pPr>
            <a:lvl4pPr>
              <a:defRPr lang="ru-RU" dirty="0" smtClean="0">
                <a:latin typeface="Arial" charset="0"/>
              </a:defRPr>
            </a:lvl4pPr>
            <a:lvl5pPr>
              <a:defRPr lang="ru-RU" dirty="0">
                <a:latin typeface="Arial" charset="0"/>
              </a:defRPr>
            </a:lvl5pPr>
          </a:lstStyle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/>
              <a:t>Автор</a:t>
            </a:r>
          </a:p>
        </p:txBody>
      </p:sp>
      <p:sp>
        <p:nvSpPr>
          <p:cNvPr id="17" name="Объект 3"/>
          <p:cNvSpPr>
            <a:spLocks noGrp="1"/>
          </p:cNvSpPr>
          <p:nvPr>
            <p:ph sz="half" idx="2" hasCustomPrompt="1"/>
          </p:nvPr>
        </p:nvSpPr>
        <p:spPr>
          <a:xfrm>
            <a:off x="2051720" y="121714"/>
            <a:ext cx="1008112" cy="104187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5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dirty="0" smtClean="0"/>
              <a:t>Логотип ведомства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377888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482" y="0"/>
            <a:ext cx="778356" cy="1264491"/>
          </a:xfrm>
          <a:prstGeom prst="rect">
            <a:avLst/>
          </a:prstGeom>
        </p:spPr>
      </p:pic>
      <p:pic>
        <p:nvPicPr>
          <p:cNvPr id="5" name="Picture 2" descr="D:\Work\Bachti\!!!ВНУТРЕННИЕ\декабрь\презентация\фотозона размер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1649" y="121714"/>
            <a:ext cx="1176868" cy="9310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872981" y="760348"/>
            <a:ext cx="362990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lvl1pPr>
              <a:defRPr lang="ru-RU" sz="3200" kern="1200" dirty="0">
                <a:solidFill>
                  <a:srgbClr val="3B4555"/>
                </a:solidFill>
                <a:latin typeface="Futura PT Medium" pitchFamily="34" charset="-52"/>
                <a:ea typeface="+mn-ea"/>
                <a:cs typeface="+mn-cs"/>
              </a:defRPr>
            </a:lvl1pPr>
          </a:lstStyle>
          <a:p>
            <a:r>
              <a:rPr lang="ru-RU" sz="3200" dirty="0" smtClean="0">
                <a:solidFill>
                  <a:srgbClr val="3B4555"/>
                </a:solidFill>
                <a:latin typeface="Futura PT Medium" pitchFamily="34" charset="-52"/>
              </a:rPr>
              <a:t>Заголовок слайда</a:t>
            </a:r>
            <a:endParaRPr lang="ru-RU" sz="3200" dirty="0">
              <a:solidFill>
                <a:srgbClr val="3B4555"/>
              </a:solidFill>
              <a:latin typeface="Futura PT Medium" pitchFamily="34" charset="-52"/>
            </a:endParaRPr>
          </a:p>
        </p:txBody>
      </p:sp>
      <p:sp>
        <p:nvSpPr>
          <p:cNvPr id="13" name="Текст 2"/>
          <p:cNvSpPr>
            <a:spLocks noGrp="1"/>
          </p:cNvSpPr>
          <p:nvPr>
            <p:ph idx="1" hasCustomPrompt="1"/>
          </p:nvPr>
        </p:nvSpPr>
        <p:spPr>
          <a:xfrm>
            <a:off x="899592" y="1556792"/>
            <a:ext cx="780347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ru-RU" sz="2400" dirty="0" smtClean="0">
                <a:solidFill>
                  <a:srgbClr val="3B4555"/>
                </a:solidFill>
                <a:latin typeface="Futura PT Book" pitchFamily="34" charset="-52"/>
              </a:defRPr>
            </a:lvl1pPr>
            <a:lvl2pPr>
              <a:defRPr lang="ru-RU" dirty="0" smtClean="0">
                <a:latin typeface="Arial" charset="0"/>
              </a:defRPr>
            </a:lvl2pPr>
            <a:lvl3pPr>
              <a:defRPr lang="ru-RU" dirty="0" smtClean="0">
                <a:latin typeface="Arial" charset="0"/>
              </a:defRPr>
            </a:lvl3pPr>
            <a:lvl4pPr>
              <a:defRPr lang="ru-RU" dirty="0" smtClean="0">
                <a:latin typeface="Arial" charset="0"/>
              </a:defRPr>
            </a:lvl4pPr>
            <a:lvl5pPr>
              <a:defRPr lang="ru-RU" dirty="0">
                <a:latin typeface="Arial" charset="0"/>
              </a:defRPr>
            </a:lvl5pPr>
          </a:lstStyle>
          <a:p>
            <a:r>
              <a:rPr lang="ru-RU" sz="2400" dirty="0" smtClean="0">
                <a:solidFill>
                  <a:srgbClr val="3B4555"/>
                </a:solidFill>
                <a:latin typeface="Futura PT Book" pitchFamily="34" charset="-52"/>
              </a:rPr>
              <a:t>Текст </a:t>
            </a:r>
            <a:r>
              <a:rPr lang="ru-RU" sz="2400" dirty="0" err="1" smtClean="0">
                <a:solidFill>
                  <a:srgbClr val="3B4555"/>
                </a:solidFill>
                <a:latin typeface="Futura PT Book" pitchFamily="34" charset="-52"/>
              </a:rPr>
              <a:t>текст</a:t>
            </a:r>
            <a:r>
              <a:rPr lang="ru-RU" sz="2400" dirty="0" smtClean="0">
                <a:solidFill>
                  <a:srgbClr val="3B4555"/>
                </a:solidFill>
                <a:latin typeface="Futura PT Book" pitchFamily="34" charset="-52"/>
              </a:rPr>
              <a:t> </a:t>
            </a:r>
            <a:r>
              <a:rPr lang="ru-RU" sz="2400" dirty="0" err="1" smtClean="0">
                <a:solidFill>
                  <a:srgbClr val="3B4555"/>
                </a:solidFill>
                <a:latin typeface="Futura PT Book" pitchFamily="34" charset="-52"/>
              </a:rPr>
              <a:t>текст</a:t>
            </a:r>
            <a:r>
              <a:rPr lang="ru-RU" sz="2400" dirty="0" smtClean="0">
                <a:solidFill>
                  <a:srgbClr val="3B4555"/>
                </a:solidFill>
                <a:latin typeface="Futura PT Book" pitchFamily="34" charset="-52"/>
              </a:rPr>
              <a:t> </a:t>
            </a:r>
            <a:r>
              <a:rPr lang="ru-RU" sz="2400" dirty="0" err="1" smtClean="0">
                <a:solidFill>
                  <a:srgbClr val="3B4555"/>
                </a:solidFill>
                <a:latin typeface="Futura PT Book" pitchFamily="34" charset="-52"/>
              </a:rPr>
              <a:t>текст</a:t>
            </a:r>
            <a:r>
              <a:rPr lang="ru-RU" sz="2400" dirty="0" smtClean="0">
                <a:solidFill>
                  <a:srgbClr val="3B4555"/>
                </a:solidFill>
                <a:latin typeface="Futura PT Book" pitchFamily="34" charset="-52"/>
              </a:rPr>
              <a:t> </a:t>
            </a:r>
            <a:r>
              <a:rPr lang="ru-RU" sz="2400" dirty="0" err="1" smtClean="0">
                <a:solidFill>
                  <a:srgbClr val="3B4555"/>
                </a:solidFill>
                <a:latin typeface="Futura PT Book" pitchFamily="34" charset="-52"/>
              </a:rPr>
              <a:t>текст</a:t>
            </a:r>
            <a:r>
              <a:rPr lang="ru-RU" sz="2400" dirty="0" smtClean="0">
                <a:solidFill>
                  <a:srgbClr val="3B4555"/>
                </a:solidFill>
                <a:latin typeface="Futura PT Book" pitchFamily="34" charset="-52"/>
              </a:rPr>
              <a:t> </a:t>
            </a:r>
            <a:r>
              <a:rPr lang="ru-RU" sz="2400" dirty="0" err="1" smtClean="0">
                <a:solidFill>
                  <a:srgbClr val="3B4555"/>
                </a:solidFill>
                <a:latin typeface="Futura PT Book" pitchFamily="34" charset="-52"/>
              </a:rPr>
              <a:t>текст</a:t>
            </a:r>
            <a:r>
              <a:rPr lang="ru-RU" sz="2400" dirty="0" smtClean="0">
                <a:solidFill>
                  <a:srgbClr val="3B4555"/>
                </a:solidFill>
                <a:latin typeface="Futura PT Book" pitchFamily="34" charset="-52"/>
              </a:rPr>
              <a:t> </a:t>
            </a:r>
            <a:r>
              <a:rPr lang="ru-RU" sz="2400" dirty="0" err="1" smtClean="0">
                <a:solidFill>
                  <a:srgbClr val="3B4555"/>
                </a:solidFill>
                <a:latin typeface="Futura PT Book" pitchFamily="34" charset="-52"/>
              </a:rPr>
              <a:t>текст</a:t>
            </a:r>
            <a:r>
              <a:rPr lang="ru-RU" sz="2400" dirty="0" smtClean="0">
                <a:solidFill>
                  <a:srgbClr val="3B4555"/>
                </a:solidFill>
                <a:latin typeface="Futura PT Book" pitchFamily="34" charset="-52"/>
              </a:rPr>
              <a:t> </a:t>
            </a:r>
            <a:r>
              <a:rPr lang="ru-RU" sz="2400" dirty="0" err="1" smtClean="0">
                <a:solidFill>
                  <a:srgbClr val="3B4555"/>
                </a:solidFill>
                <a:latin typeface="Futura PT Book" pitchFamily="34" charset="-52"/>
              </a:rPr>
              <a:t>текст</a:t>
            </a:r>
            <a:r>
              <a:rPr lang="ru-RU" sz="2400" dirty="0" smtClean="0">
                <a:solidFill>
                  <a:srgbClr val="3B4555"/>
                </a:solidFill>
                <a:latin typeface="Futura PT Book" pitchFamily="34" charset="-52"/>
              </a:rPr>
              <a:t> </a:t>
            </a:r>
            <a:r>
              <a:rPr lang="ru-RU" sz="2400" dirty="0" err="1" smtClean="0">
                <a:solidFill>
                  <a:srgbClr val="3B4555"/>
                </a:solidFill>
                <a:latin typeface="Futura PT Book" pitchFamily="34" charset="-52"/>
              </a:rPr>
              <a:t>текст</a:t>
            </a:r>
            <a:r>
              <a:rPr lang="ru-RU" sz="2400" dirty="0" smtClean="0">
                <a:solidFill>
                  <a:srgbClr val="3B4555"/>
                </a:solidFill>
                <a:latin typeface="Futura PT Book" pitchFamily="34" charset="-52"/>
              </a:rPr>
              <a:t> </a:t>
            </a:r>
            <a:r>
              <a:rPr lang="ru-RU" sz="2400" dirty="0" err="1" smtClean="0">
                <a:solidFill>
                  <a:srgbClr val="3B4555"/>
                </a:solidFill>
                <a:latin typeface="Futura PT Book" pitchFamily="34" charset="-52"/>
              </a:rPr>
              <a:t>текст</a:t>
            </a:r>
            <a:r>
              <a:rPr lang="ru-RU" sz="2400" dirty="0" smtClean="0">
                <a:solidFill>
                  <a:srgbClr val="3B4555"/>
                </a:solidFill>
                <a:latin typeface="Futura PT Book" pitchFamily="34" charset="-52"/>
              </a:rPr>
              <a:t> </a:t>
            </a:r>
            <a:r>
              <a:rPr lang="ru-RU" sz="2400" dirty="0" err="1" smtClean="0">
                <a:solidFill>
                  <a:srgbClr val="3B4555"/>
                </a:solidFill>
                <a:latin typeface="Futura PT Book" pitchFamily="34" charset="-52"/>
              </a:rPr>
              <a:t>текст</a:t>
            </a:r>
            <a:r>
              <a:rPr lang="ru-RU" sz="2400" dirty="0" smtClean="0">
                <a:solidFill>
                  <a:srgbClr val="3B4555"/>
                </a:solidFill>
                <a:latin typeface="Futura PT Book" pitchFamily="34" charset="-52"/>
              </a:rPr>
              <a:t> </a:t>
            </a:r>
            <a:r>
              <a:rPr lang="ru-RU" sz="2400" dirty="0" err="1" smtClean="0">
                <a:solidFill>
                  <a:srgbClr val="3B4555"/>
                </a:solidFill>
                <a:latin typeface="Futura PT Book" pitchFamily="34" charset="-52"/>
              </a:rPr>
              <a:t>текст</a:t>
            </a:r>
            <a:r>
              <a:rPr lang="ru-RU" sz="2400" dirty="0" smtClean="0">
                <a:solidFill>
                  <a:srgbClr val="3B4555"/>
                </a:solidFill>
                <a:latin typeface="Futura PT Book" pitchFamily="34" charset="-52"/>
              </a:rPr>
              <a:t> </a:t>
            </a:r>
            <a:r>
              <a:rPr lang="ru-RU" sz="2400" dirty="0" err="1" smtClean="0">
                <a:solidFill>
                  <a:srgbClr val="3B4555"/>
                </a:solidFill>
                <a:latin typeface="Futura PT Book" pitchFamily="34" charset="-52"/>
              </a:rPr>
              <a:t>текст</a:t>
            </a:r>
            <a:r>
              <a:rPr lang="ru-RU" sz="2400" dirty="0" smtClean="0">
                <a:solidFill>
                  <a:srgbClr val="3B4555"/>
                </a:solidFill>
                <a:latin typeface="Futura PT Book" pitchFamily="34" charset="-52"/>
              </a:rPr>
              <a:t> </a:t>
            </a:r>
            <a:r>
              <a:rPr lang="ru-RU" sz="2400" dirty="0" err="1" smtClean="0">
                <a:solidFill>
                  <a:srgbClr val="3B4555"/>
                </a:solidFill>
                <a:latin typeface="Futura PT Book" pitchFamily="34" charset="-52"/>
              </a:rPr>
              <a:t>текст</a:t>
            </a:r>
            <a:r>
              <a:rPr lang="ru-RU" sz="2400" dirty="0" smtClean="0">
                <a:solidFill>
                  <a:srgbClr val="3B4555"/>
                </a:solidFill>
                <a:latin typeface="Futura PT Book" pitchFamily="34" charset="-52"/>
              </a:rPr>
              <a:t> </a:t>
            </a:r>
            <a:r>
              <a:rPr lang="ru-RU" sz="2400" dirty="0" err="1" smtClean="0">
                <a:solidFill>
                  <a:srgbClr val="3B4555"/>
                </a:solidFill>
                <a:latin typeface="Futura PT Book" pitchFamily="34" charset="-52"/>
              </a:rPr>
              <a:t>текст</a:t>
            </a:r>
            <a:r>
              <a:rPr lang="ru-RU" sz="2400" dirty="0" smtClean="0">
                <a:solidFill>
                  <a:srgbClr val="3B4555"/>
                </a:solidFill>
                <a:latin typeface="Futura PT Book" pitchFamily="34" charset="-52"/>
              </a:rPr>
              <a:t> </a:t>
            </a:r>
            <a:r>
              <a:rPr lang="ru-RU" sz="2400" dirty="0" err="1" smtClean="0">
                <a:solidFill>
                  <a:srgbClr val="3B4555"/>
                </a:solidFill>
                <a:latin typeface="Futura PT Book" pitchFamily="34" charset="-52"/>
              </a:rPr>
              <a:t>текст</a:t>
            </a:r>
            <a:r>
              <a:rPr lang="ru-RU" sz="2400" dirty="0" smtClean="0">
                <a:solidFill>
                  <a:srgbClr val="3B4555"/>
                </a:solidFill>
                <a:latin typeface="Futura PT Book" pitchFamily="34" charset="-52"/>
              </a:rPr>
              <a:t> </a:t>
            </a:r>
            <a:r>
              <a:rPr lang="ru-RU" sz="2400" dirty="0" err="1" smtClean="0">
                <a:solidFill>
                  <a:srgbClr val="3B4555"/>
                </a:solidFill>
                <a:latin typeface="Futura PT Book" pitchFamily="34" charset="-52"/>
              </a:rPr>
              <a:t>текст</a:t>
            </a:r>
            <a:r>
              <a:rPr lang="ru-RU" sz="2400" dirty="0" smtClean="0">
                <a:solidFill>
                  <a:srgbClr val="3B4555"/>
                </a:solidFill>
                <a:latin typeface="Futura PT Book" pitchFamily="34" charset="-52"/>
              </a:rPr>
              <a:t> </a:t>
            </a:r>
            <a:r>
              <a:rPr lang="ru-RU" sz="2400" dirty="0" err="1" smtClean="0">
                <a:solidFill>
                  <a:srgbClr val="3B4555"/>
                </a:solidFill>
                <a:latin typeface="Futura PT Book" pitchFamily="34" charset="-52"/>
              </a:rPr>
              <a:t>текст</a:t>
            </a:r>
            <a:r>
              <a:rPr lang="ru-RU" sz="2400" dirty="0" smtClean="0">
                <a:solidFill>
                  <a:srgbClr val="3B4555"/>
                </a:solidFill>
                <a:latin typeface="Futura PT Book" pitchFamily="34" charset="-52"/>
              </a:rPr>
              <a:t> </a:t>
            </a:r>
            <a:r>
              <a:rPr lang="ru-RU" sz="2400" dirty="0" err="1" smtClean="0">
                <a:solidFill>
                  <a:srgbClr val="3B4555"/>
                </a:solidFill>
                <a:latin typeface="Futura PT Book" pitchFamily="34" charset="-52"/>
              </a:rPr>
              <a:t>текст</a:t>
            </a:r>
            <a:r>
              <a:rPr lang="ru-RU" sz="2400" dirty="0" smtClean="0">
                <a:solidFill>
                  <a:srgbClr val="3B4555"/>
                </a:solidFill>
                <a:latin typeface="Futura PT Book" pitchFamily="34" charset="-52"/>
              </a:rPr>
              <a:t> </a:t>
            </a:r>
            <a:r>
              <a:rPr lang="ru-RU" sz="2400" dirty="0" err="1" smtClean="0">
                <a:solidFill>
                  <a:srgbClr val="3B4555"/>
                </a:solidFill>
                <a:latin typeface="Futura PT Book" pitchFamily="34" charset="-52"/>
              </a:rPr>
              <a:t>текст</a:t>
            </a:r>
            <a:r>
              <a:rPr lang="ru-RU" sz="2400" dirty="0" smtClean="0">
                <a:solidFill>
                  <a:srgbClr val="3B4555"/>
                </a:solidFill>
                <a:latin typeface="Futura PT Book" pitchFamily="34" charset="-52"/>
              </a:rPr>
              <a:t> </a:t>
            </a:r>
            <a:r>
              <a:rPr lang="ru-RU" sz="2400" dirty="0" err="1" smtClean="0">
                <a:solidFill>
                  <a:srgbClr val="3B4555"/>
                </a:solidFill>
                <a:latin typeface="Futura PT Book" pitchFamily="34" charset="-52"/>
              </a:rPr>
              <a:t>текст</a:t>
            </a:r>
            <a:r>
              <a:rPr lang="ru-RU" sz="2400" dirty="0" smtClean="0">
                <a:solidFill>
                  <a:srgbClr val="3B4555"/>
                </a:solidFill>
                <a:latin typeface="Futura PT Book" pitchFamily="34" charset="-52"/>
              </a:rPr>
              <a:t> </a:t>
            </a:r>
            <a:r>
              <a:rPr lang="ru-RU" sz="2400" dirty="0" err="1" smtClean="0">
                <a:solidFill>
                  <a:srgbClr val="3B4555"/>
                </a:solidFill>
                <a:latin typeface="Futura PT Book" pitchFamily="34" charset="-52"/>
              </a:rPr>
              <a:t>текст</a:t>
            </a:r>
            <a:r>
              <a:rPr lang="ru-RU" sz="2400" dirty="0" smtClean="0">
                <a:solidFill>
                  <a:srgbClr val="3B4555"/>
                </a:solidFill>
                <a:latin typeface="Futura PT Book" pitchFamily="34" charset="-52"/>
              </a:rPr>
              <a:t> </a:t>
            </a:r>
            <a:r>
              <a:rPr lang="ru-RU" sz="2400" dirty="0" err="1" smtClean="0">
                <a:solidFill>
                  <a:srgbClr val="3B4555"/>
                </a:solidFill>
                <a:latin typeface="Futura PT Book" pitchFamily="34" charset="-52"/>
              </a:rPr>
              <a:t>текст</a:t>
            </a:r>
            <a:r>
              <a:rPr lang="ru-RU" sz="2400" dirty="0" smtClean="0">
                <a:solidFill>
                  <a:srgbClr val="3B4555"/>
                </a:solidFill>
                <a:latin typeface="Futura PT Book" pitchFamily="34" charset="-52"/>
              </a:rPr>
              <a:t> </a:t>
            </a:r>
            <a:r>
              <a:rPr lang="ru-RU" sz="2400" dirty="0" err="1" smtClean="0">
                <a:solidFill>
                  <a:srgbClr val="3B4555"/>
                </a:solidFill>
                <a:latin typeface="Futura PT Book" pitchFamily="34" charset="-52"/>
              </a:rPr>
              <a:t>текст</a:t>
            </a:r>
            <a:r>
              <a:rPr lang="ru-RU" sz="2400" dirty="0" smtClean="0">
                <a:solidFill>
                  <a:srgbClr val="3B4555"/>
                </a:solidFill>
                <a:latin typeface="Futura PT Book" pitchFamily="34" charset="-52"/>
              </a:rPr>
              <a:t> </a:t>
            </a:r>
            <a:r>
              <a:rPr lang="ru-RU" sz="2400" dirty="0" err="1" smtClean="0">
                <a:solidFill>
                  <a:srgbClr val="3B4555"/>
                </a:solidFill>
                <a:latin typeface="Futura PT Book" pitchFamily="34" charset="-52"/>
              </a:rPr>
              <a:t>текст</a:t>
            </a:r>
            <a:r>
              <a:rPr lang="ru-RU" sz="2400" dirty="0" smtClean="0">
                <a:solidFill>
                  <a:srgbClr val="3B4555"/>
                </a:solidFill>
                <a:latin typeface="Futura PT Book" pitchFamily="34" charset="-52"/>
              </a:rPr>
              <a:t> </a:t>
            </a:r>
            <a:r>
              <a:rPr lang="ru-RU" sz="2400" dirty="0" err="1" smtClean="0">
                <a:solidFill>
                  <a:srgbClr val="3B4555"/>
                </a:solidFill>
                <a:latin typeface="Futura PT Book" pitchFamily="34" charset="-52"/>
              </a:rPr>
              <a:t>текст</a:t>
            </a:r>
            <a:r>
              <a:rPr lang="ru-RU" sz="2400" dirty="0" smtClean="0">
                <a:solidFill>
                  <a:srgbClr val="3B4555"/>
                </a:solidFill>
                <a:latin typeface="Futura PT Book" pitchFamily="34" charset="-52"/>
              </a:rPr>
              <a:t> </a:t>
            </a:r>
            <a:r>
              <a:rPr lang="ru-RU" sz="2400" dirty="0" err="1" smtClean="0">
                <a:solidFill>
                  <a:srgbClr val="3B4555"/>
                </a:solidFill>
                <a:latin typeface="Futura PT Book" pitchFamily="34" charset="-52"/>
              </a:rPr>
              <a:t>текст</a:t>
            </a:r>
            <a:r>
              <a:rPr lang="ru-RU" sz="2400" dirty="0" smtClean="0">
                <a:solidFill>
                  <a:srgbClr val="3B4555"/>
                </a:solidFill>
                <a:latin typeface="Futura PT Book" pitchFamily="34" charset="-52"/>
              </a:rPr>
              <a:t> </a:t>
            </a:r>
            <a:r>
              <a:rPr lang="ru-RU" sz="2400" dirty="0" err="1" smtClean="0">
                <a:solidFill>
                  <a:srgbClr val="3B4555"/>
                </a:solidFill>
                <a:latin typeface="Futura PT Book" pitchFamily="34" charset="-52"/>
              </a:rPr>
              <a:t>текст</a:t>
            </a:r>
            <a:r>
              <a:rPr lang="ru-RU" sz="2400" dirty="0" smtClean="0">
                <a:solidFill>
                  <a:srgbClr val="3B4555"/>
                </a:solidFill>
                <a:latin typeface="Futura PT Book" pitchFamily="34" charset="-52"/>
              </a:rPr>
              <a:t> </a:t>
            </a:r>
            <a:r>
              <a:rPr lang="ru-RU" sz="2400" dirty="0" err="1" smtClean="0">
                <a:solidFill>
                  <a:srgbClr val="3B4555"/>
                </a:solidFill>
                <a:latin typeface="Futura PT Book" pitchFamily="34" charset="-52"/>
              </a:rPr>
              <a:t>текст</a:t>
            </a:r>
            <a:r>
              <a:rPr lang="ru-RU" sz="2400" dirty="0" smtClean="0">
                <a:solidFill>
                  <a:srgbClr val="3B4555"/>
                </a:solidFill>
                <a:latin typeface="Futura PT Book" pitchFamily="34" charset="-52"/>
              </a:rPr>
              <a:t> </a:t>
            </a:r>
            <a:r>
              <a:rPr lang="ru-RU" sz="2400" dirty="0" err="1" smtClean="0">
                <a:solidFill>
                  <a:srgbClr val="3B4555"/>
                </a:solidFill>
                <a:latin typeface="Futura PT Book" pitchFamily="34" charset="-52"/>
              </a:rPr>
              <a:t>текст</a:t>
            </a:r>
            <a:r>
              <a:rPr lang="ru-RU" sz="2400" dirty="0" smtClean="0">
                <a:solidFill>
                  <a:srgbClr val="3B4555"/>
                </a:solidFill>
                <a:latin typeface="Futura PT Book" pitchFamily="34" charset="-52"/>
              </a:rPr>
              <a:t> </a:t>
            </a:r>
            <a:r>
              <a:rPr lang="ru-RU" sz="2400" dirty="0" err="1" smtClean="0">
                <a:solidFill>
                  <a:srgbClr val="3B4555"/>
                </a:solidFill>
                <a:latin typeface="Futura PT Book" pitchFamily="34" charset="-52"/>
              </a:rPr>
              <a:t>текст</a:t>
            </a:r>
            <a:r>
              <a:rPr lang="ru-RU" sz="2400" dirty="0" smtClean="0">
                <a:solidFill>
                  <a:srgbClr val="3B4555"/>
                </a:solidFill>
                <a:latin typeface="Futura PT Book" pitchFamily="34" charset="-52"/>
              </a:rPr>
              <a:t> </a:t>
            </a:r>
            <a:r>
              <a:rPr lang="ru-RU" sz="2400" dirty="0" err="1" smtClean="0">
                <a:solidFill>
                  <a:srgbClr val="3B4555"/>
                </a:solidFill>
                <a:latin typeface="Futura PT Book" pitchFamily="34" charset="-52"/>
              </a:rPr>
              <a:t>текст</a:t>
            </a:r>
            <a:r>
              <a:rPr lang="ru-RU" sz="2400" dirty="0" smtClean="0">
                <a:solidFill>
                  <a:srgbClr val="3B4555"/>
                </a:solidFill>
                <a:latin typeface="Futura PT Book" pitchFamily="34" charset="-52"/>
              </a:rPr>
              <a:t> </a:t>
            </a:r>
            <a:r>
              <a:rPr lang="ru-RU" sz="2400" dirty="0" err="1" smtClean="0">
                <a:solidFill>
                  <a:srgbClr val="3B4555"/>
                </a:solidFill>
                <a:latin typeface="Futura PT Book" pitchFamily="34" charset="-52"/>
              </a:rPr>
              <a:t>текст</a:t>
            </a:r>
            <a:r>
              <a:rPr lang="ru-RU" sz="2400" dirty="0" smtClean="0">
                <a:solidFill>
                  <a:srgbClr val="3B4555"/>
                </a:solidFill>
                <a:latin typeface="Futura PT Book" pitchFamily="34" charset="-52"/>
              </a:rPr>
              <a:t> </a:t>
            </a:r>
            <a:r>
              <a:rPr lang="ru-RU" sz="2400" dirty="0" err="1" smtClean="0">
                <a:solidFill>
                  <a:srgbClr val="3B4555"/>
                </a:solidFill>
                <a:latin typeface="Futura PT Book" pitchFamily="34" charset="-52"/>
              </a:rPr>
              <a:t>текст</a:t>
            </a:r>
            <a:r>
              <a:rPr lang="ru-RU" sz="2400" dirty="0" smtClean="0">
                <a:solidFill>
                  <a:srgbClr val="3B4555"/>
                </a:solidFill>
                <a:latin typeface="Futura PT Book" pitchFamily="34" charset="-52"/>
              </a:rPr>
              <a:t> </a:t>
            </a:r>
            <a:r>
              <a:rPr lang="ru-RU" sz="2400" dirty="0" err="1" smtClean="0">
                <a:solidFill>
                  <a:srgbClr val="3B4555"/>
                </a:solidFill>
                <a:latin typeface="Futura PT Book" pitchFamily="34" charset="-52"/>
              </a:rPr>
              <a:t>текст</a:t>
            </a:r>
            <a:r>
              <a:rPr lang="ru-RU" sz="2400" dirty="0" smtClean="0">
                <a:solidFill>
                  <a:srgbClr val="3B4555"/>
                </a:solidFill>
                <a:latin typeface="Futura PT Book" pitchFamily="34" charset="-52"/>
              </a:rPr>
              <a:t> </a:t>
            </a:r>
            <a:r>
              <a:rPr lang="ru-RU" sz="2400" dirty="0" err="1" smtClean="0">
                <a:solidFill>
                  <a:srgbClr val="3B4555"/>
                </a:solidFill>
                <a:latin typeface="Futura PT Book" pitchFamily="34" charset="-52"/>
              </a:rPr>
              <a:t>текст</a:t>
            </a:r>
            <a:endParaRPr lang="ru-RU" sz="2400" dirty="0" smtClean="0">
              <a:solidFill>
                <a:srgbClr val="3B4555"/>
              </a:solidFill>
              <a:latin typeface="Futura PT Book" pitchFamily="34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22065479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5317" y="565696"/>
            <a:ext cx="7200800" cy="2554545"/>
          </a:xfrm>
        </p:spPr>
        <p:txBody>
          <a:bodyPr/>
          <a:lstStyle/>
          <a:p>
            <a:r>
              <a:rPr lang="ru-RU" sz="4000" dirty="0"/>
              <a:t>Электронное и дистанционное обучение в школе, оптимизация дистанционного урока</a:t>
            </a:r>
            <a:endParaRPr lang="ru-RU" sz="4000" dirty="0">
              <a:solidFill>
                <a:srgbClr val="003366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 bwMode="auto">
          <a:xfrm>
            <a:off x="251520" y="5949280"/>
            <a:ext cx="3024336" cy="288032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МБОУ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«СОШ №91»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г. Новокузнецк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4328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0723" y="0"/>
            <a:ext cx="5485284" cy="1692771"/>
          </a:xfrm>
        </p:spPr>
        <p:txBody>
          <a:bodyPr/>
          <a:lstStyle/>
          <a:p>
            <a:r>
              <a:rPr lang="ru-RU" dirty="0" smtClean="0">
                <a:solidFill>
                  <a:srgbClr val="003366"/>
                </a:solidFill>
              </a:rPr>
              <a:t>Паспорт </a:t>
            </a:r>
            <a:r>
              <a:rPr lang="ru-RU" dirty="0">
                <a:solidFill>
                  <a:srgbClr val="003366"/>
                </a:solidFill>
              </a:rPr>
              <a:t>проекта </a:t>
            </a:r>
            <a:br>
              <a:rPr lang="ru-RU" dirty="0">
                <a:solidFill>
                  <a:srgbClr val="003366"/>
                </a:solidFill>
              </a:rPr>
            </a:br>
            <a:r>
              <a:rPr lang="ru-RU" sz="2400" dirty="0">
                <a:solidFill>
                  <a:srgbClr val="003366"/>
                </a:solidFill>
              </a:rPr>
              <a:t>«Электронное и дистанционное </a:t>
            </a:r>
            <a:r>
              <a:rPr lang="ru-RU" sz="2400" dirty="0" smtClean="0">
                <a:solidFill>
                  <a:srgbClr val="003366"/>
                </a:solidFill>
              </a:rPr>
              <a:t/>
            </a:r>
            <a:br>
              <a:rPr lang="ru-RU" sz="2400" dirty="0" smtClean="0">
                <a:solidFill>
                  <a:srgbClr val="003366"/>
                </a:solidFill>
              </a:rPr>
            </a:br>
            <a:r>
              <a:rPr lang="ru-RU" sz="2400" dirty="0" smtClean="0">
                <a:solidFill>
                  <a:srgbClr val="003366"/>
                </a:solidFill>
              </a:rPr>
              <a:t>обучение </a:t>
            </a:r>
            <a:r>
              <a:rPr lang="ru-RU" sz="2400" dirty="0">
                <a:solidFill>
                  <a:srgbClr val="003366"/>
                </a:solidFill>
              </a:rPr>
              <a:t>в школе, </a:t>
            </a:r>
            <a:r>
              <a:rPr lang="ru-RU" sz="2400" dirty="0" smtClean="0">
                <a:solidFill>
                  <a:srgbClr val="003366"/>
                </a:solidFill>
              </a:rPr>
              <a:t/>
            </a:r>
            <a:br>
              <a:rPr lang="ru-RU" sz="2400" dirty="0" smtClean="0">
                <a:solidFill>
                  <a:srgbClr val="003366"/>
                </a:solidFill>
              </a:rPr>
            </a:br>
            <a:r>
              <a:rPr lang="ru-RU" sz="2400" dirty="0" smtClean="0">
                <a:solidFill>
                  <a:srgbClr val="003366"/>
                </a:solidFill>
              </a:rPr>
              <a:t>оптимизация </a:t>
            </a:r>
            <a:r>
              <a:rPr lang="ru-RU" sz="2400" dirty="0">
                <a:solidFill>
                  <a:srgbClr val="003366"/>
                </a:solidFill>
              </a:rPr>
              <a:t>дистанционного урока»</a:t>
            </a:r>
            <a:endParaRPr lang="ru-RU" sz="2400" dirty="0">
              <a:solidFill>
                <a:srgbClr val="003366"/>
              </a:solidFill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338554" y="4752280"/>
            <a:ext cx="4053193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l" fontAlgn="base">
              <a:spcBef>
                <a:spcPct val="0"/>
              </a:spcBef>
              <a:spcAft>
                <a:spcPct val="0"/>
              </a:spcAft>
            </a:pPr>
            <a:endParaRPr lang="ru-RU" sz="1400" dirty="0">
              <a:solidFill>
                <a:srgbClr val="002060"/>
              </a:solidFill>
            </a:endParaRPr>
          </a:p>
          <a:p>
            <a:endParaRPr lang="ru-RU" sz="800" dirty="0">
              <a:ea typeface="Calibri"/>
              <a:cs typeface="Calibri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800" dirty="0" smtClean="0">
                <a:effectLst/>
              </a:rPr>
              <a:t> </a:t>
            </a:r>
            <a:endParaRPr lang="ru-RU" sz="800" dirty="0">
              <a:ea typeface="Calibri"/>
              <a:cs typeface="Calibri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AutoShape 2" descr="image-18-05-22-11-43-1.jpe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" name="AutoShape 4" descr="image-18-05-22-11-43-1.jpe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1396739"/>
              </p:ext>
            </p:extLst>
          </p:nvPr>
        </p:nvGraphicFramePr>
        <p:xfrm>
          <a:off x="614913" y="1777701"/>
          <a:ext cx="8136904" cy="4781915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2163642"/>
                <a:gridCol w="5973262"/>
              </a:tblGrid>
              <a:tr h="537362">
                <a:tc>
                  <a:txBody>
                    <a:bodyPr/>
                    <a:lstStyle/>
                    <a:p>
                      <a:pPr marL="139700">
                        <a:spcBef>
                          <a:spcPts val="1070"/>
                        </a:spcBef>
                        <a:spcAft>
                          <a:spcPts val="0"/>
                        </a:spcAft>
                      </a:pPr>
                      <a:r>
                        <a:rPr lang="ru-RU" sz="700" dirty="0">
                          <a:solidFill>
                            <a:srgbClr val="002060"/>
                          </a:solidFill>
                          <a:effectLst/>
                        </a:rPr>
                        <a:t>Описание</a:t>
                      </a:r>
                      <a:r>
                        <a:rPr lang="ru-RU" sz="700" spc="-20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ru-RU" sz="700" dirty="0">
                          <a:solidFill>
                            <a:srgbClr val="002060"/>
                          </a:solidFill>
                          <a:effectLst/>
                        </a:rPr>
                        <a:t>проекта</a:t>
                      </a:r>
                      <a:endParaRPr lang="ru-RU" sz="7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47320" marR="71120" indent="179705" algn="just">
                        <a:lnSpc>
                          <a:spcPct val="115000"/>
                        </a:lnSpc>
                        <a:spcBef>
                          <a:spcPts val="195"/>
                        </a:spcBef>
                        <a:spcAft>
                          <a:spcPts val="0"/>
                        </a:spcAft>
                      </a:pPr>
                      <a:r>
                        <a:rPr lang="ru-RU" sz="700" dirty="0">
                          <a:solidFill>
                            <a:srgbClr val="002060"/>
                          </a:solidFill>
                          <a:effectLst/>
                        </a:rPr>
                        <a:t>В данном проекте рассматривается один из аспектов применения информационных</a:t>
                      </a:r>
                      <a:r>
                        <a:rPr lang="ru-RU" sz="700" spc="5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ru-RU" sz="700" dirty="0">
                          <a:solidFill>
                            <a:srgbClr val="002060"/>
                          </a:solidFill>
                          <a:effectLst/>
                        </a:rPr>
                        <a:t>технологий в образовательном процессе – а именно электронное обучение (ЭО) и</a:t>
                      </a:r>
                      <a:r>
                        <a:rPr lang="ru-RU" sz="700" spc="5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ru-RU" sz="700" dirty="0">
                          <a:solidFill>
                            <a:srgbClr val="002060"/>
                          </a:solidFill>
                          <a:effectLst/>
                        </a:rPr>
                        <a:t>дистанционные обучающие технологии (ДОТ), обучающие платформы в частности, которые</a:t>
                      </a:r>
                      <a:r>
                        <a:rPr lang="ru-RU" sz="700" spc="5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ru-RU" sz="700" dirty="0">
                          <a:solidFill>
                            <a:srgbClr val="002060"/>
                          </a:solidFill>
                          <a:effectLst/>
                        </a:rPr>
                        <a:t>можно рассматривать как средство реализации Федеральных государственных образовательных</a:t>
                      </a:r>
                      <a:r>
                        <a:rPr lang="ru-RU" sz="700" spc="-285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ru-RU" sz="700" dirty="0">
                          <a:solidFill>
                            <a:srgbClr val="002060"/>
                          </a:solidFill>
                          <a:effectLst/>
                        </a:rPr>
                        <a:t>стандартов. Цель – дать представление о месте ЭО и ДОТ обучения в </a:t>
                      </a:r>
                      <a:r>
                        <a:rPr lang="ru-RU" sz="700" spc="5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ru-RU" sz="700" dirty="0">
                          <a:solidFill>
                            <a:srgbClr val="002060"/>
                          </a:solidFill>
                          <a:effectLst/>
                        </a:rPr>
                        <a:t>школе, о возможности оптимизировать дистанционный урок.</a:t>
                      </a:r>
                      <a:endParaRPr lang="ru-RU" sz="7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293161">
                <a:tc>
                  <a:txBody>
                    <a:bodyPr/>
                    <a:lstStyle/>
                    <a:p>
                      <a:pPr marL="139700">
                        <a:spcBef>
                          <a:spcPts val="1070"/>
                        </a:spcBef>
                        <a:spcAft>
                          <a:spcPts val="0"/>
                        </a:spcAft>
                      </a:pPr>
                      <a:r>
                        <a:rPr lang="ru-RU" sz="700">
                          <a:solidFill>
                            <a:srgbClr val="002060"/>
                          </a:solidFill>
                          <a:effectLst/>
                        </a:rPr>
                        <a:t>Место</a:t>
                      </a:r>
                      <a:r>
                        <a:rPr lang="ru-RU" sz="700" spc="-15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ru-RU" sz="700">
                          <a:solidFill>
                            <a:srgbClr val="002060"/>
                          </a:solidFill>
                          <a:effectLst/>
                        </a:rPr>
                        <a:t>реализации</a:t>
                      </a:r>
                      <a:r>
                        <a:rPr lang="ru-RU" sz="700" spc="-1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ru-RU" sz="700">
                          <a:solidFill>
                            <a:srgbClr val="002060"/>
                          </a:solidFill>
                          <a:effectLst/>
                        </a:rPr>
                        <a:t>проекта</a:t>
                      </a:r>
                      <a:endParaRPr lang="ru-RU" sz="7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700" dirty="0">
                          <a:solidFill>
                            <a:srgbClr val="002060"/>
                          </a:solidFill>
                          <a:effectLst/>
                        </a:rPr>
                        <a:t>Г. Новокузнецк, ул. Транспортная,29, муниципальное бюджетное общеобразовательное учреждение   «Средняя общеобразовательная школа №91» (МБОУ «СОШ №91»)</a:t>
                      </a:r>
                    </a:p>
                    <a:p>
                      <a:pPr marL="139700" marR="242570">
                        <a:lnSpc>
                          <a:spcPct val="115000"/>
                        </a:lnSpc>
                        <a:spcBef>
                          <a:spcPts val="445"/>
                        </a:spcBef>
                        <a:spcAft>
                          <a:spcPts val="0"/>
                        </a:spcAft>
                      </a:pPr>
                      <a:r>
                        <a:rPr lang="ru-RU" sz="700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7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225878">
                <a:tc>
                  <a:txBody>
                    <a:bodyPr/>
                    <a:lstStyle/>
                    <a:p>
                      <a:pPr marL="139700">
                        <a:spcBef>
                          <a:spcPts val="1070"/>
                        </a:spcBef>
                        <a:spcAft>
                          <a:spcPts val="0"/>
                        </a:spcAft>
                      </a:pPr>
                      <a:r>
                        <a:rPr lang="ru-RU" sz="700">
                          <a:solidFill>
                            <a:srgbClr val="002060"/>
                          </a:solidFill>
                          <a:effectLst/>
                        </a:rPr>
                        <a:t>Сроки</a:t>
                      </a:r>
                      <a:r>
                        <a:rPr lang="ru-RU" sz="700" spc="-15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ru-RU" sz="700">
                          <a:solidFill>
                            <a:srgbClr val="002060"/>
                          </a:solidFill>
                          <a:effectLst/>
                        </a:rPr>
                        <a:t>реализации</a:t>
                      </a:r>
                      <a:r>
                        <a:rPr lang="ru-RU" sz="700" spc="-15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ru-RU" sz="700">
                          <a:solidFill>
                            <a:srgbClr val="002060"/>
                          </a:solidFill>
                          <a:effectLst/>
                        </a:rPr>
                        <a:t>проекта</a:t>
                      </a:r>
                      <a:endParaRPr lang="ru-RU" sz="7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39700">
                        <a:spcBef>
                          <a:spcPts val="445"/>
                        </a:spcBef>
                        <a:spcAft>
                          <a:spcPts val="0"/>
                        </a:spcAft>
                      </a:pPr>
                      <a:r>
                        <a:rPr lang="ru-RU" sz="700" dirty="0">
                          <a:solidFill>
                            <a:srgbClr val="002060"/>
                          </a:solidFill>
                          <a:effectLst/>
                        </a:rPr>
                        <a:t>01.09.2021</a:t>
                      </a:r>
                      <a:r>
                        <a:rPr lang="ru-RU" sz="700" spc="-10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ru-RU" sz="700" dirty="0">
                          <a:solidFill>
                            <a:srgbClr val="002060"/>
                          </a:solidFill>
                          <a:effectLst/>
                        </a:rPr>
                        <a:t>–</a:t>
                      </a:r>
                      <a:r>
                        <a:rPr lang="ru-RU" sz="700" spc="5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ru-RU" sz="700" dirty="0">
                          <a:solidFill>
                            <a:srgbClr val="002060"/>
                          </a:solidFill>
                          <a:effectLst/>
                        </a:rPr>
                        <a:t>31.08.2022</a:t>
                      </a:r>
                      <a:endParaRPr lang="ru-RU" sz="7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2104271">
                <a:tc>
                  <a:txBody>
                    <a:bodyPr/>
                    <a:lstStyle/>
                    <a:p>
                      <a:pPr marL="180340" marR="15684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solidFill>
                            <a:srgbClr val="002060"/>
                          </a:solidFill>
                          <a:effectLst/>
                        </a:rPr>
                        <a:t>Участники проекта</a:t>
                      </a:r>
                      <a:r>
                        <a:rPr lang="ru-RU" sz="700" spc="5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endParaRPr lang="ru-RU" sz="700">
                        <a:solidFill>
                          <a:srgbClr val="002060"/>
                        </a:solidFill>
                        <a:effectLst/>
                      </a:endParaRPr>
                    </a:p>
                    <a:p>
                      <a:pPr marL="139700">
                        <a:spcBef>
                          <a:spcPts val="1070"/>
                        </a:spcBef>
                        <a:spcAft>
                          <a:spcPts val="0"/>
                        </a:spcAft>
                      </a:pPr>
                      <a:r>
                        <a:rPr lang="ru-RU" sz="70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7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80340" marR="15684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solidFill>
                            <a:srgbClr val="002060"/>
                          </a:solidFill>
                          <a:effectLst/>
                        </a:rPr>
                        <a:t>Учащиеся</a:t>
                      </a:r>
                      <a:r>
                        <a:rPr lang="ru-RU" sz="700" spc="-35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ru-RU" sz="700" dirty="0">
                          <a:solidFill>
                            <a:srgbClr val="002060"/>
                          </a:solidFill>
                          <a:effectLst/>
                        </a:rPr>
                        <a:t>1-11</a:t>
                      </a:r>
                      <a:r>
                        <a:rPr lang="ru-RU" sz="700" spc="-35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ru-RU" sz="700" dirty="0">
                          <a:solidFill>
                            <a:srgbClr val="002060"/>
                          </a:solidFill>
                          <a:effectLst/>
                        </a:rPr>
                        <a:t>классов</a:t>
                      </a:r>
                    </a:p>
                    <a:p>
                      <a:pPr marL="342900" lvl="0" indent="-342900">
                        <a:lnSpc>
                          <a:spcPts val="135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700" dirty="0">
                          <a:solidFill>
                            <a:srgbClr val="002060"/>
                          </a:solidFill>
                          <a:effectLst/>
                        </a:rPr>
                        <a:t>Школьники,</a:t>
                      </a:r>
                      <a:r>
                        <a:rPr lang="ru-RU" sz="700" spc="-20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ru-RU" sz="700" dirty="0">
                          <a:solidFill>
                            <a:srgbClr val="002060"/>
                          </a:solidFill>
                          <a:effectLst/>
                        </a:rPr>
                        <a:t>желающие</a:t>
                      </a:r>
                      <a:r>
                        <a:rPr lang="ru-RU" sz="700" spc="-20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ru-RU" sz="700" dirty="0">
                          <a:solidFill>
                            <a:srgbClr val="002060"/>
                          </a:solidFill>
                          <a:effectLst/>
                        </a:rPr>
                        <a:t>приобрести</a:t>
                      </a:r>
                      <a:r>
                        <a:rPr lang="ru-RU" sz="700" spc="-25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ru-RU" sz="700" dirty="0">
                          <a:solidFill>
                            <a:srgbClr val="002060"/>
                          </a:solidFill>
                          <a:effectLst/>
                        </a:rPr>
                        <a:t>новые</a:t>
                      </a:r>
                      <a:r>
                        <a:rPr lang="ru-RU" sz="700" spc="-25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ru-RU" sz="700" dirty="0">
                          <a:solidFill>
                            <a:srgbClr val="002060"/>
                          </a:solidFill>
                          <a:effectLst/>
                        </a:rPr>
                        <a:t>знания,</a:t>
                      </a:r>
                      <a:r>
                        <a:rPr lang="ru-RU" sz="700" spc="-5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ru-RU" sz="700" dirty="0">
                          <a:solidFill>
                            <a:srgbClr val="002060"/>
                          </a:solidFill>
                          <a:effectLst/>
                        </a:rPr>
                        <a:t>увлеченные</a:t>
                      </a:r>
                      <a:r>
                        <a:rPr lang="ru-RU" sz="700" spc="-20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ru-RU" sz="700" dirty="0">
                          <a:solidFill>
                            <a:srgbClr val="002060"/>
                          </a:solidFill>
                          <a:effectLst/>
                        </a:rPr>
                        <a:t>учебным</a:t>
                      </a:r>
                      <a:r>
                        <a:rPr lang="ru-RU" sz="700" spc="-25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ru-RU" sz="700" dirty="0">
                          <a:solidFill>
                            <a:srgbClr val="002060"/>
                          </a:solidFill>
                          <a:effectLst/>
                        </a:rPr>
                        <a:t>предметом.</a:t>
                      </a:r>
                    </a:p>
                    <a:p>
                      <a:pPr marL="342900" lvl="0" indent="-342900">
                        <a:lnSpc>
                          <a:spcPts val="135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700" dirty="0">
                          <a:solidFill>
                            <a:srgbClr val="002060"/>
                          </a:solidFill>
                          <a:effectLst/>
                        </a:rPr>
                        <a:t>Дети, нуждающихся в восполнении пробелов в знаниях из-за длительного отсутствия (по</a:t>
                      </a:r>
                      <a:r>
                        <a:rPr lang="ru-RU" sz="700" spc="-285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ru-RU" sz="700" dirty="0">
                          <a:solidFill>
                            <a:srgbClr val="002060"/>
                          </a:solidFill>
                          <a:effectLst/>
                        </a:rPr>
                        <a:t>болезни,</a:t>
                      </a:r>
                      <a:r>
                        <a:rPr lang="ru-RU" sz="700" spc="-5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ru-RU" sz="700" dirty="0">
                          <a:solidFill>
                            <a:srgbClr val="002060"/>
                          </a:solidFill>
                          <a:effectLst/>
                        </a:rPr>
                        <a:t>отъезда</a:t>
                      </a:r>
                      <a:r>
                        <a:rPr lang="ru-RU" sz="700" spc="-5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ru-RU" sz="700" dirty="0">
                          <a:solidFill>
                            <a:srgbClr val="002060"/>
                          </a:solidFill>
                          <a:effectLst/>
                        </a:rPr>
                        <a:t>на</a:t>
                      </a:r>
                      <a:r>
                        <a:rPr lang="ru-RU" sz="700" spc="-5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ru-RU" sz="700" dirty="0">
                          <a:solidFill>
                            <a:srgbClr val="002060"/>
                          </a:solidFill>
                          <a:effectLst/>
                        </a:rPr>
                        <a:t>соревнования).</a:t>
                      </a:r>
                    </a:p>
                    <a:p>
                      <a:pPr marL="342900" lvl="0" indent="-342900">
                        <a:lnSpc>
                          <a:spcPts val="135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700" dirty="0">
                          <a:solidFill>
                            <a:srgbClr val="002060"/>
                          </a:solidFill>
                          <a:effectLst/>
                        </a:rPr>
                        <a:t>Одаренные</a:t>
                      </a:r>
                      <a:r>
                        <a:rPr lang="ru-RU" sz="700" spc="-25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ru-RU" sz="700" dirty="0">
                          <a:solidFill>
                            <a:srgbClr val="002060"/>
                          </a:solidFill>
                          <a:effectLst/>
                        </a:rPr>
                        <a:t>дети,</a:t>
                      </a:r>
                      <a:r>
                        <a:rPr lang="ru-RU" sz="700" spc="-10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ru-RU" sz="700" dirty="0">
                          <a:solidFill>
                            <a:srgbClr val="002060"/>
                          </a:solidFill>
                          <a:effectLst/>
                        </a:rPr>
                        <a:t>принимающие</a:t>
                      </a:r>
                      <a:r>
                        <a:rPr lang="ru-RU" sz="700" spc="-10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ru-RU" sz="700" dirty="0">
                          <a:solidFill>
                            <a:srgbClr val="002060"/>
                          </a:solidFill>
                          <a:effectLst/>
                        </a:rPr>
                        <a:t>участие</a:t>
                      </a:r>
                      <a:r>
                        <a:rPr lang="ru-RU" sz="700" spc="-20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ru-RU" sz="700" dirty="0">
                          <a:solidFill>
                            <a:srgbClr val="002060"/>
                          </a:solidFill>
                          <a:effectLst/>
                        </a:rPr>
                        <a:t>в</a:t>
                      </a:r>
                      <a:r>
                        <a:rPr lang="ru-RU" sz="700" spc="-15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ru-RU" sz="700" dirty="0">
                          <a:solidFill>
                            <a:srgbClr val="002060"/>
                          </a:solidFill>
                          <a:effectLst/>
                        </a:rPr>
                        <a:t>олимпиадах</a:t>
                      </a:r>
                      <a:r>
                        <a:rPr lang="ru-RU" sz="700" spc="-5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ru-RU" sz="700" dirty="0">
                          <a:solidFill>
                            <a:srgbClr val="002060"/>
                          </a:solidFill>
                          <a:effectLst/>
                        </a:rPr>
                        <a:t>и</a:t>
                      </a:r>
                      <a:r>
                        <a:rPr lang="ru-RU" sz="700" spc="-20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ru-RU" sz="700" dirty="0">
                          <a:solidFill>
                            <a:srgbClr val="002060"/>
                          </a:solidFill>
                          <a:effectLst/>
                        </a:rPr>
                        <a:t>конкурсах.</a:t>
                      </a:r>
                    </a:p>
                    <a:p>
                      <a:pPr>
                        <a:spcBef>
                          <a:spcPts val="225"/>
                        </a:spcBef>
                        <a:spcAft>
                          <a:spcPts val="0"/>
                        </a:spcAft>
                      </a:pPr>
                      <a:r>
                        <a:rPr lang="ru-RU" sz="700" dirty="0">
                          <a:solidFill>
                            <a:srgbClr val="002060"/>
                          </a:solidFill>
                          <a:effectLst/>
                        </a:rPr>
                        <a:t>Администрация</a:t>
                      </a:r>
                    </a:p>
                    <a:p>
                      <a:pPr marL="342900" marR="398780" lvl="0" indent="-342900">
                        <a:lnSpc>
                          <a:spcPct val="115000"/>
                        </a:lnSpc>
                        <a:spcBef>
                          <a:spcPts val="18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700" dirty="0">
                          <a:solidFill>
                            <a:srgbClr val="002060"/>
                          </a:solidFill>
                          <a:effectLst/>
                        </a:rPr>
                        <a:t>Проведение подготовительной работы по организации электронного и дистанционного</a:t>
                      </a:r>
                      <a:r>
                        <a:rPr lang="ru-RU" sz="700" spc="-285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ru-RU" sz="700" dirty="0">
                          <a:solidFill>
                            <a:srgbClr val="002060"/>
                          </a:solidFill>
                          <a:effectLst/>
                        </a:rPr>
                        <a:t>обучения.</a:t>
                      </a:r>
                    </a:p>
                    <a:p>
                      <a:pPr marL="342900" lvl="0" indent="-342900">
                        <a:lnSpc>
                          <a:spcPts val="136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700" dirty="0">
                          <a:solidFill>
                            <a:srgbClr val="002060"/>
                          </a:solidFill>
                          <a:effectLst/>
                        </a:rPr>
                        <a:t>Информационная</a:t>
                      </a:r>
                      <a:r>
                        <a:rPr lang="ru-RU" sz="700" spc="-20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ru-RU" sz="700" dirty="0">
                          <a:solidFill>
                            <a:srgbClr val="002060"/>
                          </a:solidFill>
                          <a:effectLst/>
                        </a:rPr>
                        <a:t>поддержка</a:t>
                      </a:r>
                      <a:r>
                        <a:rPr lang="ru-RU" sz="700" spc="-15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ru-RU" sz="700" dirty="0">
                          <a:solidFill>
                            <a:srgbClr val="002060"/>
                          </a:solidFill>
                          <a:effectLst/>
                        </a:rPr>
                        <a:t>реализации</a:t>
                      </a:r>
                      <a:r>
                        <a:rPr lang="ru-RU" sz="700" spc="-20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ru-RU" sz="700" dirty="0">
                          <a:solidFill>
                            <a:srgbClr val="002060"/>
                          </a:solidFill>
                          <a:effectLst/>
                        </a:rPr>
                        <a:t>проекта.</a:t>
                      </a:r>
                    </a:p>
                    <a:p>
                      <a:pPr marL="342900" lvl="0" indent="-342900">
                        <a:spcBef>
                          <a:spcPts val="205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700" dirty="0">
                          <a:solidFill>
                            <a:srgbClr val="002060"/>
                          </a:solidFill>
                          <a:effectLst/>
                        </a:rPr>
                        <a:t>Укрепление</a:t>
                      </a:r>
                      <a:r>
                        <a:rPr lang="ru-RU" sz="700" spc="-20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ru-RU" sz="700" dirty="0">
                          <a:solidFill>
                            <a:srgbClr val="002060"/>
                          </a:solidFill>
                          <a:effectLst/>
                        </a:rPr>
                        <a:t>материально-технической</a:t>
                      </a:r>
                      <a:r>
                        <a:rPr lang="ru-RU" sz="700" spc="-15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ru-RU" sz="700" dirty="0">
                          <a:solidFill>
                            <a:srgbClr val="002060"/>
                          </a:solidFill>
                          <a:effectLst/>
                        </a:rPr>
                        <a:t>базы.</a:t>
                      </a:r>
                    </a:p>
                    <a:p>
                      <a:pPr>
                        <a:spcBef>
                          <a:spcPts val="230"/>
                        </a:spcBef>
                        <a:spcAft>
                          <a:spcPts val="0"/>
                        </a:spcAft>
                      </a:pPr>
                      <a:r>
                        <a:rPr lang="ru-RU" sz="700" dirty="0">
                          <a:solidFill>
                            <a:srgbClr val="002060"/>
                          </a:solidFill>
                          <a:effectLst/>
                        </a:rPr>
                        <a:t>Педагогический</a:t>
                      </a:r>
                      <a:r>
                        <a:rPr lang="ru-RU" sz="700" spc="-15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ru-RU" sz="700" dirty="0">
                          <a:solidFill>
                            <a:srgbClr val="002060"/>
                          </a:solidFill>
                          <a:effectLst/>
                        </a:rPr>
                        <a:t>коллектив</a:t>
                      </a:r>
                    </a:p>
                    <a:p>
                      <a:pPr marL="342900" lvl="0" indent="-342900">
                        <a:spcBef>
                          <a:spcPts val="190"/>
                        </a:spcBef>
                        <a:spcAft>
                          <a:spcPts val="0"/>
                        </a:spcAft>
                        <a:buSzPts val="1200"/>
                        <a:buFont typeface="Symbol" panose="05050102010706020507" pitchFamily="18" charset="2"/>
                        <a:buChar char=""/>
                      </a:pPr>
                      <a:r>
                        <a:rPr lang="ru-RU" sz="700" dirty="0">
                          <a:solidFill>
                            <a:srgbClr val="002060"/>
                          </a:solidFill>
                          <a:effectLst/>
                        </a:rPr>
                        <a:t>Учителя-</a:t>
                      </a:r>
                      <a:r>
                        <a:rPr lang="ru-RU" sz="700" spc="-35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ru-RU" sz="700" dirty="0">
                          <a:solidFill>
                            <a:srgbClr val="002060"/>
                          </a:solidFill>
                          <a:effectLst/>
                        </a:rPr>
                        <a:t>предметники.</a:t>
                      </a:r>
                    </a:p>
                    <a:p>
                      <a:pPr marL="342900" lvl="0" indent="-342900">
                        <a:spcBef>
                          <a:spcPts val="190"/>
                        </a:spcBef>
                        <a:spcAft>
                          <a:spcPts val="0"/>
                        </a:spcAft>
                        <a:buSzPts val="1200"/>
                        <a:buFont typeface="Symbol" panose="05050102010706020507" pitchFamily="18" charset="2"/>
                        <a:buChar char=""/>
                      </a:pPr>
                      <a:r>
                        <a:rPr lang="ru-RU" sz="700" dirty="0">
                          <a:solidFill>
                            <a:srgbClr val="002060"/>
                          </a:solidFill>
                          <a:effectLst/>
                        </a:rPr>
                        <a:t>Координатор</a:t>
                      </a:r>
                      <a:r>
                        <a:rPr lang="ru-RU" sz="700" spc="-30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ru-RU" sz="700" dirty="0">
                          <a:solidFill>
                            <a:srgbClr val="002060"/>
                          </a:solidFill>
                          <a:effectLst/>
                        </a:rPr>
                        <a:t>проекта</a:t>
                      </a:r>
                      <a:r>
                        <a:rPr lang="ru-RU" sz="700" spc="-15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ru-RU" sz="700" dirty="0">
                          <a:solidFill>
                            <a:srgbClr val="002060"/>
                          </a:solidFill>
                          <a:effectLst/>
                        </a:rPr>
                        <a:t>:</a:t>
                      </a:r>
                    </a:p>
                    <a:p>
                      <a:pPr marL="342900" lvl="0" indent="-342900" algn="just">
                        <a:spcBef>
                          <a:spcPts val="205"/>
                        </a:spcBef>
                        <a:spcAft>
                          <a:spcPts val="0"/>
                        </a:spcAft>
                        <a:buSzPts val="1200"/>
                        <a:buFont typeface="Wingdings" panose="05000000000000000000" pitchFamily="2" charset="2"/>
                        <a:buChar char=""/>
                      </a:pPr>
                      <a:r>
                        <a:rPr lang="ru-RU" sz="700" dirty="0">
                          <a:solidFill>
                            <a:srgbClr val="002060"/>
                          </a:solidFill>
                          <a:effectLst/>
                        </a:rPr>
                        <a:t>организует</a:t>
                      </a:r>
                      <a:r>
                        <a:rPr lang="ru-RU" sz="700" spc="-15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ru-RU" sz="700" dirty="0">
                          <a:solidFill>
                            <a:srgbClr val="002060"/>
                          </a:solidFill>
                          <a:effectLst/>
                        </a:rPr>
                        <a:t>разработку</a:t>
                      </a:r>
                      <a:r>
                        <a:rPr lang="ru-RU" sz="700" spc="-30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ru-RU" sz="700" dirty="0">
                          <a:solidFill>
                            <a:srgbClr val="002060"/>
                          </a:solidFill>
                          <a:effectLst/>
                        </a:rPr>
                        <a:t>проекта</a:t>
                      </a:r>
                      <a:r>
                        <a:rPr lang="ru-RU" sz="700" spc="-15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ru-RU" sz="700" dirty="0">
                          <a:solidFill>
                            <a:srgbClr val="002060"/>
                          </a:solidFill>
                          <a:effectLst/>
                        </a:rPr>
                        <a:t>и</a:t>
                      </a:r>
                      <a:r>
                        <a:rPr lang="ru-RU" sz="700" spc="-15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ru-RU" sz="700" dirty="0">
                          <a:solidFill>
                            <a:srgbClr val="002060"/>
                          </a:solidFill>
                          <a:effectLst/>
                        </a:rPr>
                        <a:t>внесение</a:t>
                      </a:r>
                      <a:r>
                        <a:rPr lang="ru-RU" sz="700" spc="-15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ru-RU" sz="700" dirty="0">
                          <a:solidFill>
                            <a:srgbClr val="002060"/>
                          </a:solidFill>
                          <a:effectLst/>
                        </a:rPr>
                        <a:t>в</a:t>
                      </a:r>
                      <a:r>
                        <a:rPr lang="ru-RU" sz="700" spc="-10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ru-RU" sz="700" dirty="0">
                          <a:solidFill>
                            <a:srgbClr val="002060"/>
                          </a:solidFill>
                          <a:effectLst/>
                        </a:rPr>
                        <a:t>него</a:t>
                      </a:r>
                      <a:r>
                        <a:rPr lang="ru-RU" sz="700" spc="10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ru-RU" sz="700" dirty="0">
                          <a:solidFill>
                            <a:srgbClr val="002060"/>
                          </a:solidFill>
                          <a:effectLst/>
                        </a:rPr>
                        <a:t>необходимых</a:t>
                      </a:r>
                      <a:r>
                        <a:rPr lang="ru-RU" sz="700" spc="-15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ru-RU" sz="700" dirty="0">
                          <a:solidFill>
                            <a:srgbClr val="002060"/>
                          </a:solidFill>
                          <a:effectLst/>
                        </a:rPr>
                        <a:t>изменений;</a:t>
                      </a:r>
                    </a:p>
                    <a:p>
                      <a:pPr marL="342900" marR="292100" lvl="0" indent="-342900" algn="just">
                        <a:lnSpc>
                          <a:spcPct val="115000"/>
                        </a:lnSpc>
                        <a:spcBef>
                          <a:spcPts val="205"/>
                        </a:spcBef>
                        <a:spcAft>
                          <a:spcPts val="0"/>
                        </a:spcAft>
                        <a:buSzPts val="1200"/>
                        <a:buFont typeface="Wingdings" panose="05000000000000000000" pitchFamily="2" charset="2"/>
                        <a:buChar char=""/>
                      </a:pPr>
                      <a:r>
                        <a:rPr lang="ru-RU" sz="700" dirty="0">
                          <a:solidFill>
                            <a:srgbClr val="002060"/>
                          </a:solidFill>
                          <a:effectLst/>
                        </a:rPr>
                        <a:t>разрабатывает в пределах своих полномочий нормативные документы, необходимые для</a:t>
                      </a:r>
                      <a:r>
                        <a:rPr lang="ru-RU" sz="700" spc="-290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ru-RU" sz="700" dirty="0">
                          <a:solidFill>
                            <a:srgbClr val="002060"/>
                          </a:solidFill>
                          <a:effectLst/>
                        </a:rPr>
                        <a:t>выполнения</a:t>
                      </a:r>
                      <a:r>
                        <a:rPr lang="ru-RU" sz="700" spc="-20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ru-RU" sz="700" dirty="0">
                          <a:solidFill>
                            <a:srgbClr val="002060"/>
                          </a:solidFill>
                          <a:effectLst/>
                        </a:rPr>
                        <a:t>проекта;</a:t>
                      </a:r>
                    </a:p>
                    <a:p>
                      <a:pPr marL="342900" lvl="0" indent="-342900" algn="just">
                        <a:lnSpc>
                          <a:spcPts val="1360"/>
                        </a:lnSpc>
                        <a:spcAft>
                          <a:spcPts val="0"/>
                        </a:spcAft>
                        <a:buSzPts val="1200"/>
                        <a:buFont typeface="Wingdings" panose="05000000000000000000" pitchFamily="2" charset="2"/>
                        <a:buChar char=""/>
                      </a:pPr>
                      <a:r>
                        <a:rPr lang="ru-RU" sz="700" dirty="0">
                          <a:solidFill>
                            <a:srgbClr val="002060"/>
                          </a:solidFill>
                          <a:effectLst/>
                        </a:rPr>
                        <a:t>организует</a:t>
                      </a:r>
                      <a:r>
                        <a:rPr lang="ru-RU" sz="700" spc="-15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ru-RU" sz="700" dirty="0">
                          <a:solidFill>
                            <a:srgbClr val="002060"/>
                          </a:solidFill>
                          <a:effectLst/>
                        </a:rPr>
                        <a:t>мероприятия</a:t>
                      </a:r>
                      <a:r>
                        <a:rPr lang="ru-RU" sz="700" spc="-10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ru-RU" sz="700" dirty="0">
                          <a:solidFill>
                            <a:srgbClr val="002060"/>
                          </a:solidFill>
                          <a:effectLst/>
                        </a:rPr>
                        <a:t>очередного</a:t>
                      </a:r>
                      <a:r>
                        <a:rPr lang="ru-RU" sz="700" spc="-10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ru-RU" sz="700" dirty="0">
                          <a:solidFill>
                            <a:srgbClr val="002060"/>
                          </a:solidFill>
                          <a:effectLst/>
                        </a:rPr>
                        <a:t>этапа</a:t>
                      </a:r>
                      <a:r>
                        <a:rPr lang="ru-RU" sz="700" spc="-15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ru-RU" sz="700" dirty="0">
                          <a:solidFill>
                            <a:srgbClr val="002060"/>
                          </a:solidFill>
                          <a:effectLst/>
                        </a:rPr>
                        <a:t>и</a:t>
                      </a:r>
                      <a:r>
                        <a:rPr lang="ru-RU" sz="700" spc="-20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ru-RU" sz="700" dirty="0">
                          <a:solidFill>
                            <a:srgbClr val="002060"/>
                          </a:solidFill>
                          <a:effectLst/>
                        </a:rPr>
                        <a:t>механизма</a:t>
                      </a:r>
                      <a:r>
                        <a:rPr lang="ru-RU" sz="700" spc="-20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ru-RU" sz="700" dirty="0">
                          <a:solidFill>
                            <a:srgbClr val="002060"/>
                          </a:solidFill>
                          <a:effectLst/>
                        </a:rPr>
                        <a:t>реализации</a:t>
                      </a:r>
                      <a:r>
                        <a:rPr lang="ru-RU" sz="700" spc="-20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ru-RU" sz="700" dirty="0">
                          <a:solidFill>
                            <a:srgbClr val="002060"/>
                          </a:solidFill>
                          <a:effectLst/>
                        </a:rPr>
                        <a:t>проекта;</a:t>
                      </a:r>
                    </a:p>
                    <a:p>
                      <a:pPr marL="342900" lvl="0" indent="-342900" algn="just">
                        <a:spcBef>
                          <a:spcPts val="200"/>
                        </a:spcBef>
                        <a:spcAft>
                          <a:spcPts val="0"/>
                        </a:spcAft>
                        <a:buSzPts val="1200"/>
                        <a:buFont typeface="Wingdings" panose="05000000000000000000" pitchFamily="2" charset="2"/>
                        <a:buChar char=""/>
                      </a:pPr>
                      <a:r>
                        <a:rPr lang="ru-RU" sz="700" dirty="0">
                          <a:solidFill>
                            <a:srgbClr val="002060"/>
                          </a:solidFill>
                          <a:effectLst/>
                        </a:rPr>
                        <a:t>координирует</a:t>
                      </a:r>
                      <a:r>
                        <a:rPr lang="ru-RU" sz="700" spc="-20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ru-RU" sz="700" dirty="0">
                          <a:solidFill>
                            <a:srgbClr val="002060"/>
                          </a:solidFill>
                          <a:effectLst/>
                        </a:rPr>
                        <a:t>деятельность</a:t>
                      </a:r>
                      <a:r>
                        <a:rPr lang="ru-RU" sz="700" spc="-10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ru-RU" sz="700" dirty="0">
                          <a:solidFill>
                            <a:srgbClr val="002060"/>
                          </a:solidFill>
                          <a:effectLst/>
                        </a:rPr>
                        <a:t>участников</a:t>
                      </a:r>
                      <a:r>
                        <a:rPr lang="ru-RU" sz="700" spc="-20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ru-RU" sz="700" dirty="0">
                          <a:solidFill>
                            <a:srgbClr val="002060"/>
                          </a:solidFill>
                          <a:effectLst/>
                        </a:rPr>
                        <a:t>проектных</a:t>
                      </a:r>
                      <a:r>
                        <a:rPr lang="ru-RU" sz="700" spc="-10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ru-RU" sz="700" dirty="0">
                          <a:solidFill>
                            <a:srgbClr val="002060"/>
                          </a:solidFill>
                          <a:effectLst/>
                        </a:rPr>
                        <a:t>мероприятий;</a:t>
                      </a:r>
                    </a:p>
                    <a:p>
                      <a:pPr marL="342900" lvl="0" indent="-342900" algn="just">
                        <a:spcBef>
                          <a:spcPts val="205"/>
                        </a:spcBef>
                        <a:spcAft>
                          <a:spcPts val="0"/>
                        </a:spcAft>
                        <a:buSzPts val="1200"/>
                        <a:buFont typeface="Wingdings" panose="05000000000000000000" pitchFamily="2" charset="2"/>
                        <a:buChar char=""/>
                      </a:pPr>
                      <a:r>
                        <a:rPr lang="ru-RU" sz="700" dirty="0">
                          <a:solidFill>
                            <a:srgbClr val="002060"/>
                          </a:solidFill>
                          <a:effectLst/>
                        </a:rPr>
                        <a:t>консультирует,</a:t>
                      </a:r>
                      <a:r>
                        <a:rPr lang="ru-RU" sz="700" spc="-25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ru-RU" sz="700" dirty="0">
                          <a:solidFill>
                            <a:srgbClr val="002060"/>
                          </a:solidFill>
                          <a:effectLst/>
                        </a:rPr>
                        <a:t>оказывает</a:t>
                      </a:r>
                      <a:r>
                        <a:rPr lang="ru-RU" sz="700" spc="-20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ru-RU" sz="700" dirty="0">
                          <a:solidFill>
                            <a:srgbClr val="002060"/>
                          </a:solidFill>
                          <a:effectLst/>
                        </a:rPr>
                        <a:t>необходимую</a:t>
                      </a:r>
                      <a:r>
                        <a:rPr lang="ru-RU" sz="700" spc="-20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ru-RU" sz="700" dirty="0">
                          <a:solidFill>
                            <a:srgbClr val="002060"/>
                          </a:solidFill>
                          <a:effectLst/>
                        </a:rPr>
                        <a:t>методическую</a:t>
                      </a:r>
                      <a:r>
                        <a:rPr lang="ru-RU" sz="700" spc="-20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ru-RU" sz="700" dirty="0">
                          <a:solidFill>
                            <a:srgbClr val="002060"/>
                          </a:solidFill>
                          <a:effectLst/>
                        </a:rPr>
                        <a:t>помощь;</a:t>
                      </a:r>
                    </a:p>
                    <a:p>
                      <a:pPr marL="342900" lvl="0" indent="-342900" algn="just">
                        <a:spcBef>
                          <a:spcPts val="215"/>
                        </a:spcBef>
                        <a:spcAft>
                          <a:spcPts val="0"/>
                        </a:spcAft>
                        <a:buSzPts val="1200"/>
                        <a:buFont typeface="Wingdings" panose="05000000000000000000" pitchFamily="2" charset="2"/>
                        <a:buChar char=""/>
                      </a:pPr>
                      <a:r>
                        <a:rPr lang="ru-RU" sz="700" dirty="0">
                          <a:solidFill>
                            <a:srgbClr val="002060"/>
                          </a:solidFill>
                          <a:effectLst/>
                        </a:rPr>
                        <a:t>осуществляет</a:t>
                      </a:r>
                      <a:r>
                        <a:rPr lang="ru-RU" sz="700" spc="-20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ru-RU" sz="700" dirty="0">
                          <a:solidFill>
                            <a:srgbClr val="002060"/>
                          </a:solidFill>
                          <a:effectLst/>
                        </a:rPr>
                        <a:t>текущее управление</a:t>
                      </a:r>
                      <a:r>
                        <a:rPr lang="ru-RU" sz="700" spc="-20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ru-RU" sz="700" dirty="0">
                          <a:solidFill>
                            <a:srgbClr val="002060"/>
                          </a:solidFill>
                          <a:effectLst/>
                        </a:rPr>
                        <a:t>проектом.</a:t>
                      </a:r>
                    </a:p>
                    <a:p>
                      <a:pPr marL="327660">
                        <a:spcBef>
                          <a:spcPts val="230"/>
                        </a:spcBef>
                        <a:spcAft>
                          <a:spcPts val="0"/>
                        </a:spcAft>
                      </a:pPr>
                      <a:r>
                        <a:rPr lang="ru-RU" sz="700" dirty="0">
                          <a:solidFill>
                            <a:srgbClr val="002060"/>
                          </a:solidFill>
                          <a:effectLst/>
                        </a:rPr>
                        <a:t>Родители</a:t>
                      </a:r>
                    </a:p>
                    <a:p>
                      <a:pPr marL="342900" marR="306705" lvl="0" indent="-342900" algn="just">
                        <a:lnSpc>
                          <a:spcPct val="115000"/>
                        </a:lnSpc>
                        <a:spcBef>
                          <a:spcPts val="180"/>
                        </a:spcBef>
                        <a:spcAft>
                          <a:spcPts val="0"/>
                        </a:spcAft>
                        <a:buSzPts val="1200"/>
                        <a:buFont typeface="Times New Roman" panose="02020603050405020304" pitchFamily="18" charset="0"/>
                        <a:buChar char="•"/>
                      </a:pPr>
                      <a:r>
                        <a:rPr lang="ru-RU" sz="700" dirty="0">
                          <a:solidFill>
                            <a:srgbClr val="002060"/>
                          </a:solidFill>
                          <a:effectLst/>
                        </a:rPr>
                        <a:t>родители своевременно должны получать полную информацию о ходе проекта,</a:t>
                      </a:r>
                      <a:r>
                        <a:rPr lang="ru-RU" sz="700" spc="5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ru-RU" sz="700" dirty="0">
                          <a:solidFill>
                            <a:srgbClr val="002060"/>
                          </a:solidFill>
                          <a:effectLst/>
                        </a:rPr>
                        <a:t>промежуточных</a:t>
                      </a:r>
                      <a:r>
                        <a:rPr lang="ru-RU" sz="700" spc="-10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ru-RU" sz="700" dirty="0">
                          <a:solidFill>
                            <a:srgbClr val="002060"/>
                          </a:solidFill>
                          <a:effectLst/>
                        </a:rPr>
                        <a:t>и</a:t>
                      </a:r>
                      <a:r>
                        <a:rPr lang="ru-RU" sz="700" spc="-15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ru-RU" sz="700" dirty="0">
                          <a:solidFill>
                            <a:srgbClr val="002060"/>
                          </a:solidFill>
                          <a:effectLst/>
                        </a:rPr>
                        <a:t>итоговых</a:t>
                      </a:r>
                      <a:r>
                        <a:rPr lang="ru-RU" sz="700" spc="-5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ru-RU" sz="700" dirty="0">
                          <a:solidFill>
                            <a:srgbClr val="002060"/>
                          </a:solidFill>
                          <a:effectLst/>
                        </a:rPr>
                        <a:t>результатах,</a:t>
                      </a:r>
                      <a:r>
                        <a:rPr lang="ru-RU" sz="700" spc="-15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ru-RU" sz="700" dirty="0">
                          <a:solidFill>
                            <a:srgbClr val="002060"/>
                          </a:solidFill>
                          <a:effectLst/>
                        </a:rPr>
                        <a:t>принимать</a:t>
                      </a:r>
                      <a:r>
                        <a:rPr lang="ru-RU" sz="700" spc="-15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ru-RU" sz="700" dirty="0">
                          <a:solidFill>
                            <a:srgbClr val="002060"/>
                          </a:solidFill>
                          <a:effectLst/>
                        </a:rPr>
                        <a:t>активное</a:t>
                      </a:r>
                      <a:r>
                        <a:rPr lang="ru-RU" sz="700" spc="-10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ru-RU" sz="700" dirty="0">
                          <a:solidFill>
                            <a:srgbClr val="002060"/>
                          </a:solidFill>
                          <a:effectLst/>
                        </a:rPr>
                        <a:t>участие</a:t>
                      </a:r>
                      <a:r>
                        <a:rPr lang="ru-RU" sz="700" spc="-10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ru-RU" sz="700" dirty="0">
                          <a:solidFill>
                            <a:srgbClr val="002060"/>
                          </a:solidFill>
                          <a:effectLst/>
                        </a:rPr>
                        <a:t>в</a:t>
                      </a:r>
                      <a:r>
                        <a:rPr lang="ru-RU" sz="700" spc="-20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ru-RU" sz="700" dirty="0">
                          <a:solidFill>
                            <a:srgbClr val="002060"/>
                          </a:solidFill>
                          <a:effectLst/>
                        </a:rPr>
                        <a:t>реализации</a:t>
                      </a:r>
                      <a:r>
                        <a:rPr lang="ru-RU" sz="700" spc="-25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ru-RU" sz="700" dirty="0">
                          <a:solidFill>
                            <a:srgbClr val="002060"/>
                          </a:solidFill>
                          <a:effectLst/>
                        </a:rPr>
                        <a:t>проекта.</a:t>
                      </a:r>
                    </a:p>
                    <a:p>
                      <a:pPr marL="139700">
                        <a:spcBef>
                          <a:spcPts val="445"/>
                        </a:spcBef>
                        <a:spcAft>
                          <a:spcPts val="0"/>
                        </a:spcAft>
                      </a:pPr>
                      <a:r>
                        <a:rPr lang="ru-RU" sz="700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7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321095">
                <a:tc>
                  <a:txBody>
                    <a:bodyPr/>
                    <a:lstStyle/>
                    <a:p>
                      <a:pPr marL="139700" marR="378460">
                        <a:lnSpc>
                          <a:spcPct val="115000"/>
                        </a:lnSpc>
                        <a:spcBef>
                          <a:spcPts val="1070"/>
                        </a:spcBef>
                        <a:spcAft>
                          <a:spcPts val="0"/>
                        </a:spcAft>
                      </a:pPr>
                      <a:r>
                        <a:rPr lang="ru-RU" sz="700">
                          <a:solidFill>
                            <a:srgbClr val="002060"/>
                          </a:solidFill>
                          <a:effectLst/>
                        </a:rPr>
                        <a:t>Сумма софинансирования со</a:t>
                      </a:r>
                      <a:r>
                        <a:rPr lang="ru-RU" sz="700" spc="-285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ru-RU" sz="700">
                          <a:solidFill>
                            <a:srgbClr val="002060"/>
                          </a:solidFill>
                          <a:effectLst/>
                        </a:rPr>
                        <a:t>стороны</a:t>
                      </a:r>
                      <a:r>
                        <a:rPr lang="ru-RU" sz="700" spc="-1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ru-RU" sz="700">
                          <a:solidFill>
                            <a:srgbClr val="002060"/>
                          </a:solidFill>
                          <a:effectLst/>
                        </a:rPr>
                        <a:t>школы</a:t>
                      </a:r>
                      <a:endParaRPr lang="ru-RU" sz="7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700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7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79527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рямоугольник 13"/>
          <p:cNvSpPr/>
          <p:nvPr/>
        </p:nvSpPr>
        <p:spPr>
          <a:xfrm>
            <a:off x="395536" y="908720"/>
            <a:ext cx="8501122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lnSpc>
                <a:spcPct val="150000"/>
              </a:lnSpc>
            </a:pP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       </a:t>
            </a:r>
            <a:r>
              <a:rPr lang="ru-RU" sz="2800" b="1" dirty="0" smtClean="0">
                <a:solidFill>
                  <a:srgbClr val="00359E"/>
                </a:solidFill>
                <a:latin typeface="Times New Roman" pitchFamily="18" charset="0"/>
                <a:cs typeface="Times New Roman" pitchFamily="18" charset="0"/>
              </a:rPr>
              <a:t>Руководитель проекта: </a:t>
            </a:r>
          </a:p>
          <a:p>
            <a:pPr algn="l">
              <a:lnSpc>
                <a:spcPct val="150000"/>
              </a:lnSpc>
            </a:pPr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Титова </a:t>
            </a:r>
            <a:r>
              <a:rPr lang="ru-RU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И.Л. (</a:t>
            </a:r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заместитель </a:t>
            </a:r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директора по </a:t>
            </a:r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УВР</a:t>
            </a:r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ru-RU" sz="2800" b="1" dirty="0" smtClean="0">
                <a:solidFill>
                  <a:srgbClr val="00359E"/>
                </a:solidFill>
                <a:latin typeface="Times New Roman" pitchFamily="18" charset="0"/>
                <a:cs typeface="Times New Roman" pitchFamily="18" charset="0"/>
              </a:rPr>
              <a:t>Команда проекта:</a:t>
            </a:r>
          </a:p>
          <a:p>
            <a:pPr algn="l">
              <a:lnSpc>
                <a:spcPct val="150000"/>
              </a:lnSpc>
              <a:buFont typeface="Wingdings" pitchFamily="2" charset="2"/>
              <a:buChar char="Ø"/>
            </a:pP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3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Сураева</a:t>
            </a:r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И.Л. </a:t>
            </a:r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(учитель информатики);</a:t>
            </a:r>
          </a:p>
          <a:p>
            <a:pPr algn="l">
              <a:lnSpc>
                <a:spcPct val="150000"/>
              </a:lnSpc>
              <a:buFont typeface="Wingdings" pitchFamily="2" charset="2"/>
              <a:buChar char="Ø"/>
            </a:pPr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Акомов</a:t>
            </a:r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Р.В</a:t>
            </a:r>
            <a:r>
              <a:rPr lang="ru-RU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(учитель информатики);</a:t>
            </a:r>
            <a:endParaRPr lang="ru-RU" sz="3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lnSpc>
                <a:spcPct val="150000"/>
              </a:lnSpc>
              <a:buFont typeface="Wingdings" pitchFamily="2" charset="2"/>
              <a:buChar char="Ø"/>
            </a:pPr>
            <a:r>
              <a:rPr lang="ru-RU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Батурина Ю.В</a:t>
            </a:r>
            <a:r>
              <a:rPr lang="ru-RU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(учитель информатики</a:t>
            </a:r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).</a:t>
            </a:r>
            <a:endParaRPr lang="ru-RU" sz="3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lnSpc>
                <a:spcPct val="150000"/>
              </a:lnSpc>
            </a:pPr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000" dirty="0" smtClean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6260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 txBox="1">
            <a:spLocks/>
          </p:cNvSpPr>
          <p:nvPr/>
        </p:nvSpPr>
        <p:spPr>
          <a:xfrm>
            <a:off x="612561" y="0"/>
            <a:ext cx="755392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lang="ru-RU" sz="3200" kern="1200" dirty="0">
                <a:solidFill>
                  <a:srgbClr val="3B4555"/>
                </a:solidFill>
                <a:latin typeface="Futura PT Medium" pitchFamily="34" charset="-52"/>
                <a:ea typeface="+mn-ea"/>
                <a:cs typeface="+mn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План мероприятий по устранению проблем </a:t>
            </a:r>
          </a:p>
          <a:p>
            <a:r>
              <a:rPr lang="ru-RU" sz="2400" dirty="0"/>
              <a:t>электронного и дистанционного обучения в школе, </a:t>
            </a:r>
            <a:br>
              <a:rPr lang="ru-RU" sz="2400" dirty="0"/>
            </a:br>
            <a:r>
              <a:rPr lang="ru-RU" sz="2400" dirty="0"/>
              <a:t>оптимизация дистанционного урока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7423356"/>
              </p:ext>
            </p:extLst>
          </p:nvPr>
        </p:nvGraphicFramePr>
        <p:xfrm>
          <a:off x="214282" y="1285860"/>
          <a:ext cx="8679338" cy="5433089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2189383">
                  <a:extLst>
                    <a:ext uri="{9D8B030D-6E8A-4147-A177-3AD203B41FA5}">
                      <a16:colId xmlns:a16="http://schemas.microsoft.com/office/drawing/2014/main" xmlns="" val="1124670835"/>
                    </a:ext>
                  </a:extLst>
                </a:gridCol>
                <a:gridCol w="2744399">
                  <a:extLst>
                    <a:ext uri="{9D8B030D-6E8A-4147-A177-3AD203B41FA5}">
                      <a16:colId xmlns:a16="http://schemas.microsoft.com/office/drawing/2014/main" xmlns="" val="1151020213"/>
                    </a:ext>
                  </a:extLst>
                </a:gridCol>
                <a:gridCol w="2232248">
                  <a:extLst>
                    <a:ext uri="{9D8B030D-6E8A-4147-A177-3AD203B41FA5}">
                      <a16:colId xmlns:a16="http://schemas.microsoft.com/office/drawing/2014/main" xmlns="" val="1047531005"/>
                    </a:ext>
                  </a:extLst>
                </a:gridCol>
                <a:gridCol w="1513308">
                  <a:extLst>
                    <a:ext uri="{9D8B030D-6E8A-4147-A177-3AD203B41FA5}">
                      <a16:colId xmlns:a16="http://schemas.microsoft.com/office/drawing/2014/main" xmlns="" val="655884583"/>
                    </a:ext>
                  </a:extLst>
                </a:gridCol>
              </a:tblGrid>
              <a:tr h="531048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Проблема ОУ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F3F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Причина 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F3F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Мероприятие 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F3F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Ответственные</a:t>
                      </a:r>
                      <a:r>
                        <a:rPr lang="ru-RU" sz="1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лица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F3F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441104237"/>
                  </a:ext>
                </a:extLst>
              </a:tr>
              <a:tr h="82000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Создание условий для реализации проекта</a:t>
                      </a: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FE8F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Оптимизация</a:t>
                      </a:r>
                      <a:r>
                        <a:rPr lang="ru-RU" sz="16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дистанционного урока</a:t>
                      </a: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FE8F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Утверждение состава проектной команды на уровне школы</a:t>
                      </a:r>
                      <a:endParaRPr lang="ru-RU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FE8F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Заместитель директора</a:t>
                      </a: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FE8F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03455862"/>
                  </a:ext>
                </a:extLst>
              </a:tr>
              <a:tr h="132761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Получение информации о состоянии процесса</a:t>
                      </a: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F3F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Определение скрытых потерь, определение «узких» мест</a:t>
                      </a:r>
                      <a:endParaRPr lang="ru-RU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F3F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Построение карты текущего состояния процесса, анализ</a:t>
                      </a:r>
                      <a:endParaRPr lang="ru-RU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F3F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Заместитель директора</a:t>
                      </a:r>
                    </a:p>
                    <a:p>
                      <a:endParaRPr lang="ru-RU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F3F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69218981"/>
                  </a:ext>
                </a:extLst>
              </a:tr>
              <a:tr h="792088">
                <a:tc>
                  <a:txBody>
                    <a:bodyPr/>
                    <a:lstStyle/>
                    <a:p>
                      <a:r>
                        <a:rPr lang="ru-RU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Мотивация сотрудников</a:t>
                      </a:r>
                      <a:endParaRPr lang="ru-RU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FE8F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Оптимизация потерь рабочего времени</a:t>
                      </a:r>
                      <a:endParaRPr lang="ru-RU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FE8F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Разработка системы мотивации сотрудников</a:t>
                      </a:r>
                      <a:endParaRPr lang="ru-RU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FE8F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Заместитель директора</a:t>
                      </a:r>
                    </a:p>
                    <a:p>
                      <a:endParaRPr lang="ru-RU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FE8F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0591049"/>
                  </a:ext>
                </a:extLst>
              </a:tr>
              <a:tr h="964251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kumimoji="0" lang="ru-RU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Способы сокращения проблем</a:t>
                      </a:r>
                      <a:endParaRPr kumimoji="0" lang="ru-RU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F3F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Оптимизация процесса</a:t>
                      </a:r>
                      <a:r>
                        <a:rPr lang="ru-RU" sz="16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дистанционного урока</a:t>
                      </a:r>
                    </a:p>
                    <a:p>
                      <a:endParaRPr lang="ru-RU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F3F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Построение карты целевого состояния процесса, анализ</a:t>
                      </a:r>
                      <a:endParaRPr lang="ru-RU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F3F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Заместитель директора</a:t>
                      </a:r>
                    </a:p>
                    <a:p>
                      <a:endParaRPr lang="ru-RU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F3F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584091003"/>
                  </a:ext>
                </a:extLst>
              </a:tr>
              <a:tr h="964251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kumimoji="0" lang="ru-RU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Аудит системы внедрения БП</a:t>
                      </a:r>
                      <a:endParaRPr kumimoji="0" lang="ru-RU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F3F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Формирование отчетности по оценке эффективности внедрения БП в работу ОО</a:t>
                      </a:r>
                      <a:endParaRPr lang="ru-RU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F3F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Разработка форм отчетности о ходе внедрения БП</a:t>
                      </a:r>
                      <a:endParaRPr lang="ru-RU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F3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Заместитель директора</a:t>
                      </a:r>
                    </a:p>
                    <a:p>
                      <a:endParaRPr lang="ru-RU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F3FE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42708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277866" y="116632"/>
            <a:ext cx="6283195" cy="1015663"/>
          </a:xfrm>
        </p:spPr>
        <p:txBody>
          <a:bodyPr/>
          <a:lstStyle/>
          <a:p>
            <a:r>
              <a:rPr sz="2000" dirty="0" smtClean="0">
                <a:solidFill>
                  <a:srgbClr val="000066"/>
                </a:solidFill>
              </a:rPr>
              <a:t>План мероприятий по реализации</a:t>
            </a:r>
            <a:r>
              <a:rPr sz="2000" dirty="0">
                <a:solidFill>
                  <a:srgbClr val="000066"/>
                </a:solidFill>
              </a:rPr>
              <a:t> </a:t>
            </a:r>
            <a:r>
              <a:rPr lang="en-US" sz="2000" dirty="0" smtClean="0">
                <a:solidFill>
                  <a:srgbClr val="000066"/>
                </a:solidFill>
              </a:rPr>
              <a:t>Lean</a:t>
            </a:r>
            <a:r>
              <a:rPr sz="2000" dirty="0" smtClean="0">
                <a:solidFill>
                  <a:srgbClr val="000066"/>
                </a:solidFill>
              </a:rPr>
              <a:t>-проекта </a:t>
            </a:r>
            <a:br>
              <a:rPr sz="2000" dirty="0" smtClean="0">
                <a:solidFill>
                  <a:srgbClr val="000066"/>
                </a:solidFill>
              </a:rPr>
            </a:br>
            <a:r>
              <a:rPr sz="2000" dirty="0" smtClean="0">
                <a:solidFill>
                  <a:srgbClr val="000066"/>
                </a:solidFill>
              </a:rPr>
              <a:t>"</a:t>
            </a:r>
            <a:r>
              <a:rPr lang="ru-RU" sz="2000" dirty="0"/>
              <a:t>Электронное и дистанционное обучение в школе, 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оптимизация </a:t>
            </a:r>
            <a:r>
              <a:rPr lang="ru-RU" sz="2000" dirty="0"/>
              <a:t>дистанционного урока</a:t>
            </a:r>
            <a:r>
              <a:rPr lang="ru-RU" sz="2000" dirty="0" smtClean="0">
                <a:solidFill>
                  <a:srgbClr val="003366"/>
                </a:solidFill>
              </a:rPr>
              <a:t>»</a:t>
            </a:r>
            <a:endParaRPr lang="ru-RU" sz="2000" dirty="0">
              <a:solidFill>
                <a:srgbClr val="000066"/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090914"/>
              </p:ext>
            </p:extLst>
          </p:nvPr>
        </p:nvGraphicFramePr>
        <p:xfrm>
          <a:off x="251520" y="1340768"/>
          <a:ext cx="8334152" cy="5379119"/>
        </p:xfrm>
        <a:graphic>
          <a:graphicData uri="http://schemas.openxmlformats.org/drawingml/2006/table">
            <a:tbl>
              <a:tblPr/>
              <a:tblGrid>
                <a:gridCol w="30747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84868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8975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378824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378824"/>
                <a:gridCol w="378824"/>
                <a:gridCol w="378824"/>
                <a:gridCol w="378824"/>
                <a:gridCol w="378824"/>
                <a:gridCol w="378824"/>
                <a:gridCol w="378824"/>
                <a:gridCol w="378824"/>
                <a:gridCol w="378824"/>
              </a:tblGrid>
              <a:tr h="9361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>№ </a:t>
                      </a:r>
                      <a:r>
                        <a:rPr lang="ru-RU" sz="1100" dirty="0" err="1">
                          <a:latin typeface="Calibri"/>
                          <a:ea typeface="Calibri"/>
                          <a:cs typeface="Times New Roman"/>
                        </a:rPr>
                        <a:t>п</a:t>
                      </a: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>/</a:t>
                      </a:r>
                      <a:r>
                        <a:rPr lang="ru-RU" sz="1100" dirty="0" err="1">
                          <a:latin typeface="Calibri"/>
                          <a:ea typeface="Calibri"/>
                          <a:cs typeface="Times New Roman"/>
                        </a:rPr>
                        <a:t>п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493" marR="454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>Мероприятия</a:t>
                      </a:r>
                    </a:p>
                  </a:txBody>
                  <a:tcPr marL="45493" marR="454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Calibri"/>
                          <a:ea typeface="Calibri"/>
                          <a:cs typeface="Times New Roman"/>
                        </a:rPr>
                        <a:t>сентябрь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493" marR="45493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Calibri"/>
                          <a:ea typeface="Calibri"/>
                          <a:cs typeface="Times New Roman"/>
                        </a:rPr>
                        <a:t>октябрь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493" marR="45493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Calibri"/>
                          <a:ea typeface="Calibri"/>
                          <a:cs typeface="Times New Roman"/>
                        </a:rPr>
                        <a:t>ноябрь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493" marR="45493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Calibri"/>
                          <a:ea typeface="Calibri"/>
                          <a:cs typeface="Times New Roman"/>
                        </a:rPr>
                        <a:t>декабрь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493" marR="45493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Calibri"/>
                          <a:ea typeface="Calibri"/>
                          <a:cs typeface="Times New Roman"/>
                        </a:rPr>
                        <a:t>январь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493" marR="45493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Calibri"/>
                          <a:ea typeface="Calibri"/>
                          <a:cs typeface="Times New Roman"/>
                        </a:rPr>
                        <a:t>февраль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493" marR="45493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Calibri"/>
                          <a:ea typeface="Calibri"/>
                          <a:cs typeface="Times New Roman"/>
                        </a:rPr>
                        <a:t>март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493" marR="45493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Calibri"/>
                          <a:ea typeface="Calibri"/>
                          <a:cs typeface="Times New Roman"/>
                        </a:rPr>
                        <a:t>апрель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493" marR="45493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Calibri"/>
                          <a:ea typeface="Calibri"/>
                          <a:cs typeface="Times New Roman"/>
                        </a:rPr>
                        <a:t>май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493" marR="45493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Calibri"/>
                          <a:ea typeface="Calibri"/>
                          <a:cs typeface="Times New Roman"/>
                        </a:rPr>
                        <a:t>июнь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493" marR="45493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Calibri"/>
                          <a:ea typeface="Calibri"/>
                          <a:cs typeface="Times New Roman"/>
                        </a:rPr>
                        <a:t>август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493" marR="45493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882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45493" marR="454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dirty="0" smtClean="0">
                          <a:latin typeface="Times New Roman" pitchFamily="18" charset="0"/>
                          <a:cs typeface="Times New Roman" pitchFamily="18" charset="0"/>
                        </a:rPr>
                        <a:t>Утверждение состава проектной команды на уровне школы</a:t>
                      </a:r>
                      <a:endParaRPr lang="ru-RU" sz="12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493" marR="454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493" marR="454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493" marR="454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493" marR="454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493" marR="454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493" marR="454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493" marR="454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493" marR="454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493" marR="454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493" marR="454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493" marR="454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493" marR="454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4815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45493" marR="454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Calibri"/>
                          <a:ea typeface="Calibri"/>
                          <a:cs typeface="Times New Roman"/>
                        </a:rPr>
                        <a:t>Обучение команды</a:t>
                      </a:r>
                      <a:r>
                        <a:rPr lang="ru-RU" sz="1200" baseline="0" dirty="0" smtClean="0">
                          <a:latin typeface="Calibri"/>
                          <a:ea typeface="Calibri"/>
                          <a:cs typeface="Times New Roman"/>
                        </a:rPr>
                        <a:t> принципам и использованию инструментов БП – картированию.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493" marR="454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493" marR="454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493" marR="454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493" marR="454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493" marR="454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493" marR="454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493" marR="454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493" marR="454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493" marR="454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493" marR="454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493" marR="454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493" marR="454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882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45493" marR="454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Calibri"/>
                          <a:ea typeface="Calibri"/>
                          <a:cs typeface="Times New Roman"/>
                        </a:rPr>
                        <a:t>Оценка текущего состояния процессов подготовки отчетности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493" marR="454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493" marR="454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493" marR="454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493" marR="454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493" marR="454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493" marR="454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493" marR="454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493" marR="454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493" marR="454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493" marR="454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493" marR="454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493" marR="454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80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</a:p>
                  </a:txBody>
                  <a:tcPr marL="45493" marR="454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Calibri"/>
                          <a:ea typeface="Calibri"/>
                          <a:cs typeface="Times New Roman"/>
                        </a:rPr>
                        <a:t>Построение карты текущего состояния процесса, анализ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493" marR="454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493" marR="454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493" marR="454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493" marR="454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493" marR="454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493" marR="454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493" marR="454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493" marR="454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493" marR="454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493" marR="454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493" marR="454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493" marR="454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780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</a:p>
                  </a:txBody>
                  <a:tcPr marL="45493" marR="454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Calibri"/>
                          <a:ea typeface="Calibri"/>
                          <a:cs typeface="Times New Roman"/>
                        </a:rPr>
                        <a:t>Разработка системы мотивации сотрудников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493" marR="454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493" marR="454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493" marR="454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493" marR="454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493" marR="454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493" marR="454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493" marR="454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493" marR="454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493" marR="454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493" marR="454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493" marR="454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493" marR="454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780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</a:p>
                  </a:txBody>
                  <a:tcPr marL="45493" marR="454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Calibri"/>
                          <a:ea typeface="Calibri"/>
                          <a:cs typeface="Times New Roman"/>
                        </a:rPr>
                        <a:t>Составление карты целевого </a:t>
                      </a:r>
                      <a:r>
                        <a:rPr lang="ru-RU" sz="1200" dirty="0" smtClean="0">
                          <a:latin typeface="Calibri"/>
                          <a:ea typeface="Calibri"/>
                          <a:cs typeface="Times New Roman"/>
                        </a:rPr>
                        <a:t>состояния процесса, анализ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493" marR="454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493" marR="454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493" marR="454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493" marR="454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493" marR="454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493" marR="454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493" marR="454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493" marR="454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493" marR="454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493" marR="454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493" marR="454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493" marR="454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780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Calibri"/>
                          <a:ea typeface="Calibri"/>
                          <a:cs typeface="Times New Roman"/>
                        </a:rPr>
                        <a:t>7</a:t>
                      </a:r>
                    </a:p>
                  </a:txBody>
                  <a:tcPr marL="45493" marR="454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Calibri"/>
                          <a:ea typeface="Calibri"/>
                          <a:cs typeface="Times New Roman"/>
                        </a:rPr>
                        <a:t>Отладка работы локальной сети интернет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493" marR="454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493" marR="454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493" marR="454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493" marR="454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493" marR="454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493" marR="454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493" marR="454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493" marR="454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493" marR="454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493" marR="454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493" marR="454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493" marR="454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5976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45493" marR="454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Calibri"/>
                          <a:ea typeface="Calibri"/>
                          <a:cs typeface="Times New Roman"/>
                        </a:rPr>
                        <a:t>Разработка единой интерактивной базы</a:t>
                      </a:r>
                      <a:r>
                        <a:rPr lang="ru-RU" sz="1200" baseline="0" dirty="0" smtClean="0">
                          <a:latin typeface="Calibri"/>
                          <a:ea typeface="Calibri"/>
                          <a:cs typeface="Times New Roman"/>
                        </a:rPr>
                        <a:t> оперативной информации.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493" marR="454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493" marR="454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493" marR="454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493" marR="454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493" marR="454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493" marR="454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493" marR="454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493" marR="454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493" marR="454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493" marR="454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493" marR="454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493" marR="454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42355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Calibri"/>
                          <a:ea typeface="Calibri"/>
                          <a:cs typeface="Times New Roman"/>
                        </a:rPr>
                        <a:t>9</a:t>
                      </a:r>
                    </a:p>
                  </a:txBody>
                  <a:tcPr marL="45493" marR="454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Calibri"/>
                          <a:ea typeface="Calibri"/>
                          <a:cs typeface="Times New Roman"/>
                        </a:rPr>
                        <a:t>Организация и проведение обучающих семинаров и тренингов,</a:t>
                      </a:r>
                      <a:r>
                        <a:rPr lang="ru-RU" sz="1200" baseline="0" dirty="0" smtClean="0">
                          <a:latin typeface="Calibri"/>
                          <a:ea typeface="Calibri"/>
                          <a:cs typeface="Times New Roman"/>
                        </a:rPr>
                        <a:t> повышение квалификации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493" marR="454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493" marR="454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493" marR="454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493" marR="454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493" marR="454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493" marR="454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493" marR="454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493" marR="454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493" marR="454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493" marR="454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493" marR="454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493" marR="454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45856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Calibri"/>
                          <a:ea typeface="Calibri"/>
                          <a:cs typeface="Times New Roman"/>
                        </a:rPr>
                        <a:t>10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493" marR="454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Calibri"/>
                          <a:ea typeface="Calibri"/>
                          <a:cs typeface="Times New Roman"/>
                        </a:rPr>
                        <a:t>Регламентирование процессов подготовки отчетности на уровне образовательной</a:t>
                      </a:r>
                      <a:r>
                        <a:rPr lang="ru-RU" sz="1200" baseline="0" dirty="0" smtClean="0">
                          <a:latin typeface="Calibri"/>
                          <a:ea typeface="Calibri"/>
                          <a:cs typeface="Times New Roman"/>
                        </a:rPr>
                        <a:t> организации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493" marR="454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493" marR="454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493" marR="454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493" marR="454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493" marR="454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493" marR="454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493" marR="454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493" marR="454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493" marR="454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493" marR="454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493" marR="454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493" marR="454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856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Calibri"/>
                          <a:ea typeface="Calibri"/>
                          <a:cs typeface="Times New Roman"/>
                        </a:rPr>
                        <a:t>11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493" marR="454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Calibri"/>
                          <a:ea typeface="Calibri"/>
                          <a:cs typeface="Times New Roman"/>
                        </a:rPr>
                        <a:t>Разработка</a:t>
                      </a:r>
                      <a:r>
                        <a:rPr lang="ru-RU" sz="1200" baseline="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20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200" dirty="0" smtClean="0">
                          <a:latin typeface="Calibri"/>
                          <a:ea typeface="Calibri"/>
                          <a:cs typeface="Times New Roman"/>
                        </a:rPr>
                        <a:t>форм отчетности о ходе внедрения БП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Calibri"/>
                          <a:ea typeface="Calibri"/>
                          <a:cs typeface="Times New Roman"/>
                        </a:rPr>
                        <a:t>Оценка эффективности внедрения технологий БП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493" marR="454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493" marR="454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493" marR="454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493" marR="454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493" marR="454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493" marR="454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493" marR="454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493" marR="454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493" marR="454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493" marR="454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493" marR="454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493" marR="454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46882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1484784"/>
            <a:ext cx="7200800" cy="2554545"/>
          </a:xfrm>
        </p:spPr>
        <p:txBody>
          <a:bodyPr/>
          <a:lstStyle/>
          <a:p>
            <a:r>
              <a:rPr lang="ru-RU" sz="4000" dirty="0"/>
              <a:t>Электронное и дистанционное обучение в школе, оптимизация дистанционного урока</a:t>
            </a:r>
            <a:endParaRPr lang="ru-RU" sz="4000" dirty="0">
              <a:solidFill>
                <a:srgbClr val="003366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 bwMode="auto">
          <a:xfrm>
            <a:off x="251520" y="5949280"/>
            <a:ext cx="3024336" cy="288032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МБОУ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«СОШ №91»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г. Новокузнецк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1969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16471</TotalTime>
  <Words>556</Words>
  <Application>Microsoft Office PowerPoint</Application>
  <PresentationFormat>Экран (4:3)</PresentationFormat>
  <Paragraphs>111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4" baseType="lpstr">
      <vt:lpstr>Arial</vt:lpstr>
      <vt:lpstr>Calibri</vt:lpstr>
      <vt:lpstr>Futura PT Book</vt:lpstr>
      <vt:lpstr>Futura PT Medium</vt:lpstr>
      <vt:lpstr>Symbol</vt:lpstr>
      <vt:lpstr>Times New Roman</vt:lpstr>
      <vt:lpstr>Wingdings</vt:lpstr>
      <vt:lpstr>Оформление по умолчанию</vt:lpstr>
      <vt:lpstr>Электронное и дистанционное обучение в школе, оптимизация дистанционного урока</vt:lpstr>
      <vt:lpstr>Паспорт проекта  «Электронное и дистанционное  обучение в школе,  оптимизация дистанционного урока»</vt:lpstr>
      <vt:lpstr>Презентация PowerPoint</vt:lpstr>
      <vt:lpstr>Презентация PowerPoint</vt:lpstr>
      <vt:lpstr>План мероприятий по реализации Lean-проекта  "Электронное и дистанционное обучение в школе,  оптимизация дистанционного урока»</vt:lpstr>
      <vt:lpstr>Электронное и дистанционное обучение в школе, оптимизация дистанционного урока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Арам Аракелян</dc:creator>
  <cp:lastModifiedBy>Пользователь Windows</cp:lastModifiedBy>
  <cp:revision>621</cp:revision>
  <cp:lastPrinted>2019-02-18T01:46:55Z</cp:lastPrinted>
  <dcterms:created xsi:type="dcterms:W3CDTF">2007-01-29T08:57:19Z</dcterms:created>
  <dcterms:modified xsi:type="dcterms:W3CDTF">2022-06-15T09:35:14Z</dcterms:modified>
</cp:coreProperties>
</file>